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Tarif Bold" charset="1" panose="00000800000000000000"/>
      <p:regular r:id="rId23"/>
    </p:embeddedFont>
    <p:embeddedFont>
      <p:font typeface="Garet" charset="1" panose="000000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C6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435" y="6382550"/>
            <a:ext cx="18288000" cy="4847425"/>
          </a:xfrm>
          <a:custGeom>
            <a:avLst/>
            <a:gdLst/>
            <a:ahLst/>
            <a:cxnLst/>
            <a:rect r="r" b="b" t="t" l="l"/>
            <a:pathLst>
              <a:path h="4847425" w="18288000">
                <a:moveTo>
                  <a:pt x="0" y="0"/>
                </a:moveTo>
                <a:lnTo>
                  <a:pt x="18288000" y="0"/>
                </a:lnTo>
                <a:lnTo>
                  <a:pt x="18288000" y="4847425"/>
                </a:lnTo>
                <a:lnTo>
                  <a:pt x="0" y="4847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77272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25851" y="540597"/>
            <a:ext cx="19686318" cy="5841953"/>
            <a:chOff x="0" y="0"/>
            <a:chExt cx="7055132" cy="209362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055132" cy="2093624"/>
            </a:xfrm>
            <a:custGeom>
              <a:avLst/>
              <a:gdLst/>
              <a:ahLst/>
              <a:cxnLst/>
              <a:rect r="r" b="b" t="t" l="l"/>
              <a:pathLst>
                <a:path h="2093624" w="7055132">
                  <a:moveTo>
                    <a:pt x="0" y="0"/>
                  </a:moveTo>
                  <a:lnTo>
                    <a:pt x="7055132" y="0"/>
                  </a:lnTo>
                  <a:lnTo>
                    <a:pt x="7055132" y="2093624"/>
                  </a:lnTo>
                  <a:lnTo>
                    <a:pt x="0" y="2093624"/>
                  </a:lnTo>
                  <a:close/>
                </a:path>
              </a:pathLst>
            </a:custGeom>
            <a:solidFill>
              <a:srgbClr val="283A6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7055132" cy="2112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-7405130" y="1678265"/>
            <a:ext cx="14810259" cy="5897176"/>
          </a:xfrm>
          <a:custGeom>
            <a:avLst/>
            <a:gdLst/>
            <a:ahLst/>
            <a:cxnLst/>
            <a:rect r="r" b="b" t="t" l="l"/>
            <a:pathLst>
              <a:path h="5897176" w="14810259">
                <a:moveTo>
                  <a:pt x="14810260" y="0"/>
                </a:moveTo>
                <a:lnTo>
                  <a:pt x="0" y="0"/>
                </a:lnTo>
                <a:lnTo>
                  <a:pt x="0" y="5897176"/>
                </a:lnTo>
                <a:lnTo>
                  <a:pt x="14810260" y="5897176"/>
                </a:lnTo>
                <a:lnTo>
                  <a:pt x="148102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92808" y="1508043"/>
            <a:ext cx="9110794" cy="3445537"/>
          </a:xfrm>
          <a:custGeom>
            <a:avLst/>
            <a:gdLst/>
            <a:ahLst/>
            <a:cxnLst/>
            <a:rect r="r" b="b" t="t" l="l"/>
            <a:pathLst>
              <a:path h="3445537" w="9110794">
                <a:moveTo>
                  <a:pt x="0" y="0"/>
                </a:moveTo>
                <a:lnTo>
                  <a:pt x="9110795" y="0"/>
                </a:lnTo>
                <a:lnTo>
                  <a:pt x="9110795" y="3445537"/>
                </a:lnTo>
                <a:lnTo>
                  <a:pt x="0" y="34455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436803" y="-402378"/>
            <a:ext cx="18953403" cy="1431078"/>
            <a:chOff x="0" y="0"/>
            <a:chExt cx="6792472" cy="5128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792472" cy="512866"/>
            </a:xfrm>
            <a:custGeom>
              <a:avLst/>
              <a:gdLst/>
              <a:ahLst/>
              <a:cxnLst/>
              <a:rect r="r" b="b" t="t" l="l"/>
              <a:pathLst>
                <a:path h="512866" w="6792472">
                  <a:moveTo>
                    <a:pt x="0" y="0"/>
                  </a:moveTo>
                  <a:lnTo>
                    <a:pt x="6792472" y="0"/>
                  </a:lnTo>
                  <a:lnTo>
                    <a:pt x="6792472" y="512866"/>
                  </a:lnTo>
                  <a:lnTo>
                    <a:pt x="0" y="512866"/>
                  </a:lnTo>
                  <a:close/>
                </a:path>
              </a:pathLst>
            </a:custGeom>
            <a:solidFill>
              <a:srgbClr val="7198D4"/>
            </a:solidFill>
            <a:ln w="47625" cap="sq">
              <a:solidFill>
                <a:srgbClr val="283A61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6792472" cy="5319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023355" y="6382550"/>
            <a:ext cx="7866483" cy="2974961"/>
          </a:xfrm>
          <a:custGeom>
            <a:avLst/>
            <a:gdLst/>
            <a:ahLst/>
            <a:cxnLst/>
            <a:rect r="r" b="b" t="t" l="l"/>
            <a:pathLst>
              <a:path h="2974961" w="7866483">
                <a:moveTo>
                  <a:pt x="0" y="0"/>
                </a:moveTo>
                <a:lnTo>
                  <a:pt x="7866483" y="0"/>
                </a:lnTo>
                <a:lnTo>
                  <a:pt x="7866483" y="2974961"/>
                </a:lnTo>
                <a:lnTo>
                  <a:pt x="0" y="29749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956882" y="2739571"/>
            <a:ext cx="14526637" cy="5336665"/>
            <a:chOff x="0" y="0"/>
            <a:chExt cx="19368849" cy="7115553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203200" y="203200"/>
              <a:ext cx="19165649" cy="6912353"/>
              <a:chOff x="0" y="0"/>
              <a:chExt cx="5151402" cy="1857923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151402" cy="1857923"/>
              </a:xfrm>
              <a:custGeom>
                <a:avLst/>
                <a:gdLst/>
                <a:ahLst/>
                <a:cxnLst/>
                <a:rect r="r" b="b" t="t" l="l"/>
                <a:pathLst>
                  <a:path h="1857923" w="5151402">
                    <a:moveTo>
                      <a:pt x="0" y="0"/>
                    </a:moveTo>
                    <a:lnTo>
                      <a:pt x="5151402" y="0"/>
                    </a:lnTo>
                    <a:lnTo>
                      <a:pt x="5151402" y="1857923"/>
                    </a:lnTo>
                    <a:lnTo>
                      <a:pt x="0" y="1857923"/>
                    </a:lnTo>
                    <a:close/>
                  </a:path>
                </a:pathLst>
              </a:custGeom>
              <a:solidFill>
                <a:srgbClr val="283A61"/>
              </a:solidFill>
              <a:ln w="47625" cap="sq">
                <a:solidFill>
                  <a:srgbClr val="283A61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19050"/>
                <a:ext cx="5151402" cy="18769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0"/>
              <a:ext cx="19165649" cy="6882090"/>
              <a:chOff x="0" y="0"/>
              <a:chExt cx="5151402" cy="1849789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5151402" cy="1849789"/>
              </a:xfrm>
              <a:custGeom>
                <a:avLst/>
                <a:gdLst/>
                <a:ahLst/>
                <a:cxnLst/>
                <a:rect r="r" b="b" t="t" l="l"/>
                <a:pathLst>
                  <a:path h="1849789" w="5151402">
                    <a:moveTo>
                      <a:pt x="0" y="0"/>
                    </a:moveTo>
                    <a:lnTo>
                      <a:pt x="5151402" y="0"/>
                    </a:lnTo>
                    <a:lnTo>
                      <a:pt x="5151402" y="1849789"/>
                    </a:lnTo>
                    <a:lnTo>
                      <a:pt x="0" y="1849789"/>
                    </a:ln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283A61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9050"/>
                <a:ext cx="5151402" cy="18688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0" y="0"/>
              <a:ext cx="19165649" cy="740179"/>
              <a:chOff x="0" y="0"/>
              <a:chExt cx="5151402" cy="198948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5151402" cy="198948"/>
              </a:xfrm>
              <a:custGeom>
                <a:avLst/>
                <a:gdLst/>
                <a:ahLst/>
                <a:cxnLst/>
                <a:rect r="r" b="b" t="t" l="l"/>
                <a:pathLst>
                  <a:path h="198948" w="5151402">
                    <a:moveTo>
                      <a:pt x="0" y="0"/>
                    </a:moveTo>
                    <a:lnTo>
                      <a:pt x="5151402" y="0"/>
                    </a:lnTo>
                    <a:lnTo>
                      <a:pt x="5151402" y="198948"/>
                    </a:lnTo>
                    <a:lnTo>
                      <a:pt x="0" y="198948"/>
                    </a:lnTo>
                    <a:close/>
                  </a:path>
                </a:pathLst>
              </a:custGeom>
              <a:solidFill>
                <a:srgbClr val="D45357"/>
              </a:solidFill>
              <a:ln w="47625" cap="sq">
                <a:solidFill>
                  <a:srgbClr val="283A61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19050"/>
                <a:ext cx="5151402" cy="2179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646335" y="1550906"/>
              <a:ext cx="18068468" cy="32791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30"/>
                </a:lnSpc>
              </a:pPr>
              <a:r>
                <a:rPr lang="en-US" b="true" sz="6423">
                  <a:solidFill>
                    <a:srgbClr val="283A61"/>
                  </a:solidFill>
                  <a:latin typeface="Tarif Bold"/>
                  <a:ea typeface="Tarif Bold"/>
                  <a:cs typeface="Tarif Bold"/>
                  <a:sym typeface="Tarif Bold"/>
                </a:rPr>
                <a:t>IA PARA MITIGA</a:t>
              </a:r>
              <a:r>
                <a:rPr lang="en-US" b="true" sz="6423">
                  <a:solidFill>
                    <a:srgbClr val="283A61"/>
                  </a:solidFill>
                  <a:latin typeface="Tarif Bold"/>
                  <a:ea typeface="Tarif Bold"/>
                  <a:cs typeface="Tarif Bold"/>
                  <a:sym typeface="Tarif Bold"/>
                </a:rPr>
                <a:t>R EL IMPACTO AMBIENTAL URBANO: CALIDAD DEL AIRE Y TEMPERATURA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3324495" y="5149099"/>
              <a:ext cx="12516660" cy="1447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283A61"/>
                  </a:solidFill>
                  <a:latin typeface="Garet"/>
                  <a:ea typeface="Garet"/>
                  <a:cs typeface="Garet"/>
                  <a:sym typeface="Garet"/>
                </a:rPr>
                <a:t>Soluciones con sens</a:t>
              </a:r>
              <a:r>
                <a:rPr lang="en-US" sz="3200">
                  <a:solidFill>
                    <a:srgbClr val="283A61"/>
                  </a:solidFill>
                  <a:latin typeface="Garet"/>
                  <a:ea typeface="Garet"/>
                  <a:cs typeface="Garet"/>
                  <a:sym typeface="Garet"/>
                </a:rPr>
                <a:t>ores, predicción y optimización urbana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40190" y="542185"/>
            <a:ext cx="9824379" cy="1506327"/>
            <a:chOff x="0" y="0"/>
            <a:chExt cx="3520836" cy="5398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20835" cy="539833"/>
            </a:xfrm>
            <a:custGeom>
              <a:avLst/>
              <a:gdLst/>
              <a:ahLst/>
              <a:cxnLst/>
              <a:rect r="r" b="b" t="t" l="l"/>
              <a:pathLst>
                <a:path h="539833" w="3520835">
                  <a:moveTo>
                    <a:pt x="0" y="0"/>
                  </a:moveTo>
                  <a:lnTo>
                    <a:pt x="3520835" y="0"/>
                  </a:lnTo>
                  <a:lnTo>
                    <a:pt x="3520835" y="539833"/>
                  </a:lnTo>
                  <a:lnTo>
                    <a:pt x="0" y="539833"/>
                  </a:lnTo>
                  <a:close/>
                </a:path>
              </a:pathLst>
            </a:custGeom>
            <a:solidFill>
              <a:srgbClr val="FFBC65"/>
            </a:solidFill>
            <a:ln w="47625" cap="sq">
              <a:solidFill>
                <a:srgbClr val="283A6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520836" cy="5588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-252298"/>
            <a:ext cx="9978373" cy="10822455"/>
            <a:chOff x="0" y="0"/>
            <a:chExt cx="3576024" cy="387852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76024" cy="3878523"/>
            </a:xfrm>
            <a:custGeom>
              <a:avLst/>
              <a:gdLst/>
              <a:ahLst/>
              <a:cxnLst/>
              <a:rect r="r" b="b" t="t" l="l"/>
              <a:pathLst>
                <a:path h="3878523" w="3576024">
                  <a:moveTo>
                    <a:pt x="0" y="0"/>
                  </a:moveTo>
                  <a:lnTo>
                    <a:pt x="3576024" y="0"/>
                  </a:lnTo>
                  <a:lnTo>
                    <a:pt x="3576024" y="3878523"/>
                  </a:lnTo>
                  <a:lnTo>
                    <a:pt x="0" y="3878523"/>
                  </a:lnTo>
                  <a:close/>
                </a:path>
              </a:pathLst>
            </a:custGeom>
            <a:solidFill>
              <a:srgbClr val="7198D4"/>
            </a:solidFill>
            <a:ln w="47625" cap="sq">
              <a:solidFill>
                <a:srgbClr val="283A61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3576024" cy="3897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149926" y="-2035979"/>
            <a:ext cx="12171649" cy="8168981"/>
          </a:xfrm>
          <a:custGeom>
            <a:avLst/>
            <a:gdLst/>
            <a:ahLst/>
            <a:cxnLst/>
            <a:rect r="r" b="b" t="t" l="l"/>
            <a:pathLst>
              <a:path h="8168981" w="12171649">
                <a:moveTo>
                  <a:pt x="0" y="0"/>
                </a:moveTo>
                <a:lnTo>
                  <a:pt x="12171649" y="0"/>
                </a:lnTo>
                <a:lnTo>
                  <a:pt x="12171649" y="8168982"/>
                </a:lnTo>
                <a:lnTo>
                  <a:pt x="0" y="81689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398" t="-61168" r="-4769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144000" y="4447488"/>
            <a:ext cx="9978373" cy="6823768"/>
            <a:chOff x="0" y="0"/>
            <a:chExt cx="2628049" cy="179720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28049" cy="1797206"/>
            </a:xfrm>
            <a:custGeom>
              <a:avLst/>
              <a:gdLst/>
              <a:ahLst/>
              <a:cxnLst/>
              <a:rect r="r" b="b" t="t" l="l"/>
              <a:pathLst>
                <a:path h="1797206" w="2628049">
                  <a:moveTo>
                    <a:pt x="0" y="0"/>
                  </a:moveTo>
                  <a:lnTo>
                    <a:pt x="2628049" y="0"/>
                  </a:lnTo>
                  <a:lnTo>
                    <a:pt x="2628049" y="1797206"/>
                  </a:lnTo>
                  <a:lnTo>
                    <a:pt x="0" y="1797206"/>
                  </a:lnTo>
                  <a:close/>
                </a:path>
              </a:pathLst>
            </a:custGeom>
            <a:solidFill>
              <a:srgbClr val="283A61"/>
            </a:solidFill>
            <a:ln w="47625" cap="sq">
              <a:solidFill>
                <a:srgbClr val="283A61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2628049" cy="18257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8"/>
                </a:lnSpc>
              </a:pPr>
            </a:p>
          </p:txBody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0027470" y="1028700"/>
            <a:ext cx="7382986" cy="5541081"/>
            <a:chOff x="0" y="0"/>
            <a:chExt cx="8909050" cy="668642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9525" y="9525"/>
              <a:ext cx="8890000" cy="6667373"/>
            </a:xfrm>
            <a:custGeom>
              <a:avLst/>
              <a:gdLst/>
              <a:ahLst/>
              <a:cxnLst/>
              <a:rect r="r" b="b" t="t" l="l"/>
              <a:pathLst>
                <a:path h="6667373" w="8890000">
                  <a:moveTo>
                    <a:pt x="0" y="0"/>
                  </a:moveTo>
                  <a:lnTo>
                    <a:pt x="8890000" y="0"/>
                  </a:lnTo>
                  <a:lnTo>
                    <a:pt x="8890000" y="6667373"/>
                  </a:lnTo>
                  <a:lnTo>
                    <a:pt x="0" y="6667373"/>
                  </a:lnTo>
                  <a:close/>
                </a:path>
              </a:pathLst>
            </a:custGeom>
            <a:solidFill>
              <a:srgbClr val="283A61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82372" y="372872"/>
              <a:ext cx="8544306" cy="5940679"/>
            </a:xfrm>
            <a:custGeom>
              <a:avLst/>
              <a:gdLst/>
              <a:ahLst/>
              <a:cxnLst/>
              <a:rect r="r" b="b" t="t" l="l"/>
              <a:pathLst>
                <a:path h="5940679" w="8544306">
                  <a:moveTo>
                    <a:pt x="0" y="0"/>
                  </a:moveTo>
                  <a:lnTo>
                    <a:pt x="8544306" y="0"/>
                  </a:lnTo>
                  <a:lnTo>
                    <a:pt x="8544306" y="5940679"/>
                  </a:lnTo>
                  <a:lnTo>
                    <a:pt x="0" y="5940679"/>
                  </a:lnTo>
                  <a:close/>
                </a:path>
              </a:pathLst>
            </a:custGeom>
            <a:blipFill>
              <a:blip r:embed="rId4"/>
              <a:stretch>
                <a:fillRect l="-10989" t="0" r="-10989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909050" cy="6686423"/>
            </a:xfrm>
            <a:custGeom>
              <a:avLst/>
              <a:gdLst/>
              <a:ahLst/>
              <a:cxnLst/>
              <a:rect r="r" b="b" t="t" l="l"/>
              <a:pathLst>
                <a:path h="6686423" w="8909050">
                  <a:moveTo>
                    <a:pt x="8909050" y="6686423"/>
                  </a:moveTo>
                  <a:lnTo>
                    <a:pt x="0" y="6686423"/>
                  </a:lnTo>
                  <a:lnTo>
                    <a:pt x="0" y="0"/>
                  </a:lnTo>
                  <a:lnTo>
                    <a:pt x="8909050" y="0"/>
                  </a:lnTo>
                  <a:lnTo>
                    <a:pt x="8909050" y="6686423"/>
                  </a:lnTo>
                  <a:close/>
                  <a:moveTo>
                    <a:pt x="19050" y="6667373"/>
                  </a:moveTo>
                  <a:lnTo>
                    <a:pt x="8890000" y="6667373"/>
                  </a:lnTo>
                  <a:lnTo>
                    <a:pt x="8890000" y="19050"/>
                  </a:lnTo>
                  <a:lnTo>
                    <a:pt x="19050" y="19050"/>
                  </a:lnTo>
                  <a:lnTo>
                    <a:pt x="19050" y="6667373"/>
                  </a:lnTo>
                  <a:close/>
                  <a:moveTo>
                    <a:pt x="8736203" y="6323076"/>
                  </a:moveTo>
                  <a:lnTo>
                    <a:pt x="172847" y="6323076"/>
                  </a:lnTo>
                  <a:lnTo>
                    <a:pt x="172847" y="363347"/>
                  </a:lnTo>
                  <a:lnTo>
                    <a:pt x="8736203" y="363347"/>
                  </a:lnTo>
                  <a:lnTo>
                    <a:pt x="8736203" y="6323076"/>
                  </a:lnTo>
                  <a:close/>
                  <a:moveTo>
                    <a:pt x="191897" y="6304026"/>
                  </a:moveTo>
                  <a:lnTo>
                    <a:pt x="8717153" y="6304026"/>
                  </a:lnTo>
                  <a:lnTo>
                    <a:pt x="8717153" y="382397"/>
                  </a:lnTo>
                  <a:lnTo>
                    <a:pt x="191897" y="382397"/>
                  </a:lnTo>
                  <a:lnTo>
                    <a:pt x="191897" y="6304026"/>
                  </a:lnTo>
                  <a:close/>
                </a:path>
              </a:pathLst>
            </a:custGeom>
            <a:solidFill>
              <a:srgbClr val="283A61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0" y="8920425"/>
            <a:ext cx="9144000" cy="1366575"/>
            <a:chOff x="0" y="0"/>
            <a:chExt cx="2408296" cy="35992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408296" cy="359921"/>
            </a:xfrm>
            <a:custGeom>
              <a:avLst/>
              <a:gdLst/>
              <a:ahLst/>
              <a:cxnLst/>
              <a:rect r="r" b="b" t="t" l="l"/>
              <a:pathLst>
                <a:path h="359921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359921"/>
                  </a:lnTo>
                  <a:lnTo>
                    <a:pt x="0" y="359921"/>
                  </a:lnTo>
                  <a:close/>
                </a:path>
              </a:pathLst>
            </a:custGeom>
            <a:solidFill>
              <a:srgbClr val="FFBC6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2408296" cy="3884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8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883202" y="2276475"/>
            <a:ext cx="7377597" cy="496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3.3 Produ</a:t>
            </a: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cto y despliegue</a:t>
            </a:r>
          </a:p>
          <a:p>
            <a:pPr algn="ctr">
              <a:lnSpc>
                <a:spcPts val="3000"/>
              </a:lnSpc>
            </a:pPr>
          </a:p>
          <a:p>
            <a:pPr algn="ctr" marL="539754" indent="-269877" lvl="1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Tablero web (mapas de calor, series, </a:t>
            </a: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alertas), API REST/JSON, informes automáticos.</a:t>
            </a:r>
          </a:p>
          <a:p>
            <a:pPr algn="ctr" marL="539754" indent="-269877" lvl="1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Alertas por umbrales (PM2.5, NO₂, índice de calor) y</a:t>
            </a: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recomendaciones (rutas alternativas, horarios de actividad física, activación de riego/ombra).</a:t>
            </a:r>
          </a:p>
          <a:p>
            <a:pPr algn="ctr" marL="539754" indent="-269877" lvl="1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Privacidad y ética: datos agregados/anonimizados; gobierno de datos y trazabilidad.</a:t>
            </a:r>
          </a:p>
          <a:p>
            <a:pPr algn="ctr">
              <a:lnSpc>
                <a:spcPts val="300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0027470" y="6824797"/>
            <a:ext cx="7731144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EF8"/>
                </a:solidFill>
                <a:latin typeface="Garet"/>
                <a:ea typeface="Garet"/>
                <a:cs typeface="Garet"/>
                <a:sym typeface="Garet"/>
              </a:rPr>
              <a:t>3) Propuesta técnica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8792" y="895299"/>
            <a:ext cx="8786416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5000" spc="-100">
                <a:solidFill>
                  <a:srgbClr val="283A61"/>
                </a:solidFill>
                <a:latin typeface="Tarif Bold"/>
                <a:ea typeface="Tarif Bold"/>
                <a:cs typeface="Tarif Bold"/>
                <a:sym typeface="Tarif Bold"/>
              </a:rPr>
              <a:t>D</a:t>
            </a:r>
            <a:r>
              <a:rPr lang="en-US" b="true" sz="5000" spc="-100">
                <a:solidFill>
                  <a:srgbClr val="283A61"/>
                </a:solidFill>
                <a:latin typeface="Tarif Bold"/>
                <a:ea typeface="Tarif Bold"/>
                <a:cs typeface="Tarif Bold"/>
                <a:sym typeface="Tarif Bold"/>
              </a:rPr>
              <a:t>esarrollo</a:t>
            </a:r>
          </a:p>
        </p:txBody>
      </p:sp>
    </p:spTree>
  </p:cSld>
  <p:clrMapOvr>
    <a:masterClrMapping/>
  </p:clrMapOvr>
  <p:transition spd="fast">
    <p:cover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40190" y="1794516"/>
            <a:ext cx="9824379" cy="1506327"/>
            <a:chOff x="0" y="0"/>
            <a:chExt cx="3520836" cy="5398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20835" cy="539833"/>
            </a:xfrm>
            <a:custGeom>
              <a:avLst/>
              <a:gdLst/>
              <a:ahLst/>
              <a:cxnLst/>
              <a:rect r="r" b="b" t="t" l="l"/>
              <a:pathLst>
                <a:path h="539833" w="3520835">
                  <a:moveTo>
                    <a:pt x="0" y="0"/>
                  </a:moveTo>
                  <a:lnTo>
                    <a:pt x="3520835" y="0"/>
                  </a:lnTo>
                  <a:lnTo>
                    <a:pt x="3520835" y="539833"/>
                  </a:lnTo>
                  <a:lnTo>
                    <a:pt x="0" y="539833"/>
                  </a:lnTo>
                  <a:close/>
                </a:path>
              </a:pathLst>
            </a:custGeom>
            <a:solidFill>
              <a:srgbClr val="FFBC65"/>
            </a:solidFill>
            <a:ln w="47625" cap="sq">
              <a:solidFill>
                <a:srgbClr val="283A6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520836" cy="5588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-252298"/>
            <a:ext cx="9978373" cy="10822455"/>
            <a:chOff x="0" y="0"/>
            <a:chExt cx="3576024" cy="387852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76024" cy="3878523"/>
            </a:xfrm>
            <a:custGeom>
              <a:avLst/>
              <a:gdLst/>
              <a:ahLst/>
              <a:cxnLst/>
              <a:rect r="r" b="b" t="t" l="l"/>
              <a:pathLst>
                <a:path h="3878523" w="3576024">
                  <a:moveTo>
                    <a:pt x="0" y="0"/>
                  </a:moveTo>
                  <a:lnTo>
                    <a:pt x="3576024" y="0"/>
                  </a:lnTo>
                  <a:lnTo>
                    <a:pt x="3576024" y="3878523"/>
                  </a:lnTo>
                  <a:lnTo>
                    <a:pt x="0" y="3878523"/>
                  </a:lnTo>
                  <a:close/>
                </a:path>
              </a:pathLst>
            </a:custGeom>
            <a:solidFill>
              <a:srgbClr val="7198D4"/>
            </a:solidFill>
            <a:ln w="47625" cap="sq">
              <a:solidFill>
                <a:srgbClr val="283A61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3576024" cy="3897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149926" y="-2035979"/>
            <a:ext cx="12171649" cy="8168981"/>
          </a:xfrm>
          <a:custGeom>
            <a:avLst/>
            <a:gdLst/>
            <a:ahLst/>
            <a:cxnLst/>
            <a:rect r="r" b="b" t="t" l="l"/>
            <a:pathLst>
              <a:path h="8168981" w="12171649">
                <a:moveTo>
                  <a:pt x="0" y="0"/>
                </a:moveTo>
                <a:lnTo>
                  <a:pt x="12171649" y="0"/>
                </a:lnTo>
                <a:lnTo>
                  <a:pt x="12171649" y="8168982"/>
                </a:lnTo>
                <a:lnTo>
                  <a:pt x="0" y="81689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398" t="-61168" r="-4769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144000" y="4447488"/>
            <a:ext cx="9978373" cy="6823768"/>
            <a:chOff x="0" y="0"/>
            <a:chExt cx="2628049" cy="179720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28049" cy="1797206"/>
            </a:xfrm>
            <a:custGeom>
              <a:avLst/>
              <a:gdLst/>
              <a:ahLst/>
              <a:cxnLst/>
              <a:rect r="r" b="b" t="t" l="l"/>
              <a:pathLst>
                <a:path h="1797206" w="2628049">
                  <a:moveTo>
                    <a:pt x="0" y="0"/>
                  </a:moveTo>
                  <a:lnTo>
                    <a:pt x="2628049" y="0"/>
                  </a:lnTo>
                  <a:lnTo>
                    <a:pt x="2628049" y="1797206"/>
                  </a:lnTo>
                  <a:lnTo>
                    <a:pt x="0" y="1797206"/>
                  </a:lnTo>
                  <a:close/>
                </a:path>
              </a:pathLst>
            </a:custGeom>
            <a:solidFill>
              <a:srgbClr val="283A61"/>
            </a:solidFill>
            <a:ln w="47625" cap="sq">
              <a:solidFill>
                <a:srgbClr val="283A61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2628049" cy="18257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8"/>
                </a:lnSpc>
              </a:pPr>
            </a:p>
          </p:txBody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0027470" y="1028700"/>
            <a:ext cx="7382986" cy="5541081"/>
            <a:chOff x="0" y="0"/>
            <a:chExt cx="8909050" cy="668642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9525" y="9525"/>
              <a:ext cx="8890000" cy="6667373"/>
            </a:xfrm>
            <a:custGeom>
              <a:avLst/>
              <a:gdLst/>
              <a:ahLst/>
              <a:cxnLst/>
              <a:rect r="r" b="b" t="t" l="l"/>
              <a:pathLst>
                <a:path h="6667373" w="8890000">
                  <a:moveTo>
                    <a:pt x="0" y="0"/>
                  </a:moveTo>
                  <a:lnTo>
                    <a:pt x="8890000" y="0"/>
                  </a:lnTo>
                  <a:lnTo>
                    <a:pt x="8890000" y="6667373"/>
                  </a:lnTo>
                  <a:lnTo>
                    <a:pt x="0" y="6667373"/>
                  </a:lnTo>
                  <a:close/>
                </a:path>
              </a:pathLst>
            </a:custGeom>
            <a:solidFill>
              <a:srgbClr val="283A61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82372" y="372872"/>
              <a:ext cx="8544306" cy="5940679"/>
            </a:xfrm>
            <a:custGeom>
              <a:avLst/>
              <a:gdLst/>
              <a:ahLst/>
              <a:cxnLst/>
              <a:rect r="r" b="b" t="t" l="l"/>
              <a:pathLst>
                <a:path h="5940679" w="8544306">
                  <a:moveTo>
                    <a:pt x="0" y="0"/>
                  </a:moveTo>
                  <a:lnTo>
                    <a:pt x="8544306" y="0"/>
                  </a:lnTo>
                  <a:lnTo>
                    <a:pt x="8544306" y="5940679"/>
                  </a:lnTo>
                  <a:lnTo>
                    <a:pt x="0" y="5940679"/>
                  </a:lnTo>
                  <a:close/>
                </a:path>
              </a:pathLst>
            </a:custGeom>
            <a:blipFill>
              <a:blip r:embed="rId4"/>
              <a:stretch>
                <a:fillRect l="0" t="-21913" r="0" b="-21913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909050" cy="6686423"/>
            </a:xfrm>
            <a:custGeom>
              <a:avLst/>
              <a:gdLst/>
              <a:ahLst/>
              <a:cxnLst/>
              <a:rect r="r" b="b" t="t" l="l"/>
              <a:pathLst>
                <a:path h="6686423" w="8909050">
                  <a:moveTo>
                    <a:pt x="8909050" y="6686423"/>
                  </a:moveTo>
                  <a:lnTo>
                    <a:pt x="0" y="6686423"/>
                  </a:lnTo>
                  <a:lnTo>
                    <a:pt x="0" y="0"/>
                  </a:lnTo>
                  <a:lnTo>
                    <a:pt x="8909050" y="0"/>
                  </a:lnTo>
                  <a:lnTo>
                    <a:pt x="8909050" y="6686423"/>
                  </a:lnTo>
                  <a:close/>
                  <a:moveTo>
                    <a:pt x="19050" y="6667373"/>
                  </a:moveTo>
                  <a:lnTo>
                    <a:pt x="8890000" y="6667373"/>
                  </a:lnTo>
                  <a:lnTo>
                    <a:pt x="8890000" y="19050"/>
                  </a:lnTo>
                  <a:lnTo>
                    <a:pt x="19050" y="19050"/>
                  </a:lnTo>
                  <a:lnTo>
                    <a:pt x="19050" y="6667373"/>
                  </a:lnTo>
                  <a:close/>
                  <a:moveTo>
                    <a:pt x="8736203" y="6323076"/>
                  </a:moveTo>
                  <a:lnTo>
                    <a:pt x="172847" y="6323076"/>
                  </a:lnTo>
                  <a:lnTo>
                    <a:pt x="172847" y="363347"/>
                  </a:lnTo>
                  <a:lnTo>
                    <a:pt x="8736203" y="363347"/>
                  </a:lnTo>
                  <a:lnTo>
                    <a:pt x="8736203" y="6323076"/>
                  </a:lnTo>
                  <a:close/>
                  <a:moveTo>
                    <a:pt x="191897" y="6304026"/>
                  </a:moveTo>
                  <a:lnTo>
                    <a:pt x="8717153" y="6304026"/>
                  </a:lnTo>
                  <a:lnTo>
                    <a:pt x="8717153" y="382397"/>
                  </a:lnTo>
                  <a:lnTo>
                    <a:pt x="191897" y="382397"/>
                  </a:lnTo>
                  <a:lnTo>
                    <a:pt x="191897" y="6304026"/>
                  </a:lnTo>
                  <a:close/>
                </a:path>
              </a:pathLst>
            </a:custGeom>
            <a:solidFill>
              <a:srgbClr val="283A61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0" y="8920425"/>
            <a:ext cx="9144000" cy="1366575"/>
            <a:chOff x="0" y="0"/>
            <a:chExt cx="2408296" cy="35992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408296" cy="359921"/>
            </a:xfrm>
            <a:custGeom>
              <a:avLst/>
              <a:gdLst/>
              <a:ahLst/>
              <a:cxnLst/>
              <a:rect r="r" b="b" t="t" l="l"/>
              <a:pathLst>
                <a:path h="359921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359921"/>
                  </a:lnTo>
                  <a:lnTo>
                    <a:pt x="0" y="359921"/>
                  </a:lnTo>
                  <a:close/>
                </a:path>
              </a:pathLst>
            </a:custGeom>
            <a:solidFill>
              <a:srgbClr val="FFBC6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2408296" cy="3884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8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883202" y="3789716"/>
            <a:ext cx="7377597" cy="343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9754" indent="-269877" lvl="1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Métricas: </a:t>
            </a: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alertas, reducción de retraso vehicular y de exposiciones.</a:t>
            </a:r>
          </a:p>
          <a:p>
            <a:pPr algn="ctr" marL="539754" indent="-269877" lvl="1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Prot</a:t>
            </a: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ocolos: validación cruzada blocked por tiempo, holdout estacional,</a:t>
            </a: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backtesting rolling.</a:t>
            </a:r>
          </a:p>
          <a:p>
            <a:pPr algn="ctr" marL="539754" indent="-269877" lvl="1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Piloto: 3–5 intersecciones con DRL vs. plan fijo; 20–30 sensores LCS calibrados; comparación antes/después.</a:t>
            </a:r>
          </a:p>
          <a:p>
            <a:pPr algn="ctr">
              <a:lnSpc>
                <a:spcPts val="300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0027470" y="6824797"/>
            <a:ext cx="7731144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EF8"/>
                </a:solidFill>
                <a:latin typeface="Garet"/>
                <a:ea typeface="Garet"/>
                <a:cs typeface="Garet"/>
                <a:sym typeface="Garet"/>
              </a:rPr>
              <a:t>4) Validación y evaluación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14887" y="2190492"/>
            <a:ext cx="8786416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5000" spc="-100">
                <a:solidFill>
                  <a:srgbClr val="283A61"/>
                </a:solidFill>
                <a:latin typeface="Tarif Bold"/>
                <a:ea typeface="Tarif Bold"/>
                <a:cs typeface="Tarif Bold"/>
                <a:sym typeface="Tarif Bold"/>
              </a:rPr>
              <a:t>D</a:t>
            </a:r>
            <a:r>
              <a:rPr lang="en-US" b="true" sz="5000" spc="-100">
                <a:solidFill>
                  <a:srgbClr val="283A61"/>
                </a:solidFill>
                <a:latin typeface="Tarif Bold"/>
                <a:ea typeface="Tarif Bold"/>
                <a:cs typeface="Tarif Bold"/>
                <a:sym typeface="Tarif Bold"/>
              </a:rPr>
              <a:t>esarrollo</a:t>
            </a:r>
          </a:p>
        </p:txBody>
      </p:sp>
    </p:spTree>
  </p:cSld>
  <p:clrMapOvr>
    <a:masterClrMapping/>
  </p:clrMapOvr>
  <p:transition spd="fast">
    <p:cover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40190" y="1794516"/>
            <a:ext cx="9824379" cy="1506327"/>
            <a:chOff x="0" y="0"/>
            <a:chExt cx="3520836" cy="5398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20835" cy="539833"/>
            </a:xfrm>
            <a:custGeom>
              <a:avLst/>
              <a:gdLst/>
              <a:ahLst/>
              <a:cxnLst/>
              <a:rect r="r" b="b" t="t" l="l"/>
              <a:pathLst>
                <a:path h="539833" w="3520835">
                  <a:moveTo>
                    <a:pt x="0" y="0"/>
                  </a:moveTo>
                  <a:lnTo>
                    <a:pt x="3520835" y="0"/>
                  </a:lnTo>
                  <a:lnTo>
                    <a:pt x="3520835" y="539833"/>
                  </a:lnTo>
                  <a:lnTo>
                    <a:pt x="0" y="539833"/>
                  </a:lnTo>
                  <a:close/>
                </a:path>
              </a:pathLst>
            </a:custGeom>
            <a:solidFill>
              <a:srgbClr val="FFBC65"/>
            </a:solidFill>
            <a:ln w="47625" cap="sq">
              <a:solidFill>
                <a:srgbClr val="283A6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520836" cy="5588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-252298"/>
            <a:ext cx="9978373" cy="10822455"/>
            <a:chOff x="0" y="0"/>
            <a:chExt cx="3576024" cy="387852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76024" cy="3878523"/>
            </a:xfrm>
            <a:custGeom>
              <a:avLst/>
              <a:gdLst/>
              <a:ahLst/>
              <a:cxnLst/>
              <a:rect r="r" b="b" t="t" l="l"/>
              <a:pathLst>
                <a:path h="3878523" w="3576024">
                  <a:moveTo>
                    <a:pt x="0" y="0"/>
                  </a:moveTo>
                  <a:lnTo>
                    <a:pt x="3576024" y="0"/>
                  </a:lnTo>
                  <a:lnTo>
                    <a:pt x="3576024" y="3878523"/>
                  </a:lnTo>
                  <a:lnTo>
                    <a:pt x="0" y="3878523"/>
                  </a:lnTo>
                  <a:close/>
                </a:path>
              </a:pathLst>
            </a:custGeom>
            <a:solidFill>
              <a:srgbClr val="7198D4"/>
            </a:solidFill>
            <a:ln w="47625" cap="sq">
              <a:solidFill>
                <a:srgbClr val="283A61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3576024" cy="3897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149926" y="-2035979"/>
            <a:ext cx="12171649" cy="8168981"/>
          </a:xfrm>
          <a:custGeom>
            <a:avLst/>
            <a:gdLst/>
            <a:ahLst/>
            <a:cxnLst/>
            <a:rect r="r" b="b" t="t" l="l"/>
            <a:pathLst>
              <a:path h="8168981" w="12171649">
                <a:moveTo>
                  <a:pt x="0" y="0"/>
                </a:moveTo>
                <a:lnTo>
                  <a:pt x="12171649" y="0"/>
                </a:lnTo>
                <a:lnTo>
                  <a:pt x="12171649" y="8168982"/>
                </a:lnTo>
                <a:lnTo>
                  <a:pt x="0" y="81689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398" t="-61168" r="-4769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144000" y="4447488"/>
            <a:ext cx="9978373" cy="6823768"/>
            <a:chOff x="0" y="0"/>
            <a:chExt cx="2628049" cy="179720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28049" cy="1797206"/>
            </a:xfrm>
            <a:custGeom>
              <a:avLst/>
              <a:gdLst/>
              <a:ahLst/>
              <a:cxnLst/>
              <a:rect r="r" b="b" t="t" l="l"/>
              <a:pathLst>
                <a:path h="1797206" w="2628049">
                  <a:moveTo>
                    <a:pt x="0" y="0"/>
                  </a:moveTo>
                  <a:lnTo>
                    <a:pt x="2628049" y="0"/>
                  </a:lnTo>
                  <a:lnTo>
                    <a:pt x="2628049" y="1797206"/>
                  </a:lnTo>
                  <a:lnTo>
                    <a:pt x="0" y="1797206"/>
                  </a:lnTo>
                  <a:close/>
                </a:path>
              </a:pathLst>
            </a:custGeom>
            <a:solidFill>
              <a:srgbClr val="283A61"/>
            </a:solidFill>
            <a:ln w="47625" cap="sq">
              <a:solidFill>
                <a:srgbClr val="283A61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2628049" cy="18257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8"/>
                </a:lnSpc>
              </a:pPr>
            </a:p>
          </p:txBody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0027470" y="1028700"/>
            <a:ext cx="7382986" cy="5541081"/>
            <a:chOff x="0" y="0"/>
            <a:chExt cx="8909050" cy="668642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9525" y="9525"/>
              <a:ext cx="8890000" cy="6667373"/>
            </a:xfrm>
            <a:custGeom>
              <a:avLst/>
              <a:gdLst/>
              <a:ahLst/>
              <a:cxnLst/>
              <a:rect r="r" b="b" t="t" l="l"/>
              <a:pathLst>
                <a:path h="6667373" w="8890000">
                  <a:moveTo>
                    <a:pt x="0" y="0"/>
                  </a:moveTo>
                  <a:lnTo>
                    <a:pt x="8890000" y="0"/>
                  </a:lnTo>
                  <a:lnTo>
                    <a:pt x="8890000" y="6667373"/>
                  </a:lnTo>
                  <a:lnTo>
                    <a:pt x="0" y="6667373"/>
                  </a:lnTo>
                  <a:close/>
                </a:path>
              </a:pathLst>
            </a:custGeom>
            <a:solidFill>
              <a:srgbClr val="283A61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82372" y="372872"/>
              <a:ext cx="8544306" cy="5940679"/>
            </a:xfrm>
            <a:custGeom>
              <a:avLst/>
              <a:gdLst/>
              <a:ahLst/>
              <a:cxnLst/>
              <a:rect r="r" b="b" t="t" l="l"/>
              <a:pathLst>
                <a:path h="5940679" w="8544306">
                  <a:moveTo>
                    <a:pt x="0" y="0"/>
                  </a:moveTo>
                  <a:lnTo>
                    <a:pt x="8544306" y="0"/>
                  </a:lnTo>
                  <a:lnTo>
                    <a:pt x="8544306" y="5940679"/>
                  </a:lnTo>
                  <a:lnTo>
                    <a:pt x="0" y="5940679"/>
                  </a:lnTo>
                  <a:close/>
                </a:path>
              </a:pathLst>
            </a:custGeom>
            <a:blipFill>
              <a:blip r:embed="rId4"/>
              <a:stretch>
                <a:fillRect l="0" t="-21913" r="0" b="-21913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909050" cy="6686423"/>
            </a:xfrm>
            <a:custGeom>
              <a:avLst/>
              <a:gdLst/>
              <a:ahLst/>
              <a:cxnLst/>
              <a:rect r="r" b="b" t="t" l="l"/>
              <a:pathLst>
                <a:path h="6686423" w="8909050">
                  <a:moveTo>
                    <a:pt x="8909050" y="6686423"/>
                  </a:moveTo>
                  <a:lnTo>
                    <a:pt x="0" y="6686423"/>
                  </a:lnTo>
                  <a:lnTo>
                    <a:pt x="0" y="0"/>
                  </a:lnTo>
                  <a:lnTo>
                    <a:pt x="8909050" y="0"/>
                  </a:lnTo>
                  <a:lnTo>
                    <a:pt x="8909050" y="6686423"/>
                  </a:lnTo>
                  <a:close/>
                  <a:moveTo>
                    <a:pt x="19050" y="6667373"/>
                  </a:moveTo>
                  <a:lnTo>
                    <a:pt x="8890000" y="6667373"/>
                  </a:lnTo>
                  <a:lnTo>
                    <a:pt x="8890000" y="19050"/>
                  </a:lnTo>
                  <a:lnTo>
                    <a:pt x="19050" y="19050"/>
                  </a:lnTo>
                  <a:lnTo>
                    <a:pt x="19050" y="6667373"/>
                  </a:lnTo>
                  <a:close/>
                  <a:moveTo>
                    <a:pt x="8736203" y="6323076"/>
                  </a:moveTo>
                  <a:lnTo>
                    <a:pt x="172847" y="6323076"/>
                  </a:lnTo>
                  <a:lnTo>
                    <a:pt x="172847" y="363347"/>
                  </a:lnTo>
                  <a:lnTo>
                    <a:pt x="8736203" y="363347"/>
                  </a:lnTo>
                  <a:lnTo>
                    <a:pt x="8736203" y="6323076"/>
                  </a:lnTo>
                  <a:close/>
                  <a:moveTo>
                    <a:pt x="191897" y="6304026"/>
                  </a:moveTo>
                  <a:lnTo>
                    <a:pt x="8717153" y="6304026"/>
                  </a:lnTo>
                  <a:lnTo>
                    <a:pt x="8717153" y="382397"/>
                  </a:lnTo>
                  <a:lnTo>
                    <a:pt x="191897" y="382397"/>
                  </a:lnTo>
                  <a:lnTo>
                    <a:pt x="191897" y="6304026"/>
                  </a:lnTo>
                  <a:close/>
                </a:path>
              </a:pathLst>
            </a:custGeom>
            <a:solidFill>
              <a:srgbClr val="283A61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0" y="8920425"/>
            <a:ext cx="9144000" cy="1366575"/>
            <a:chOff x="0" y="0"/>
            <a:chExt cx="2408296" cy="35992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408296" cy="359921"/>
            </a:xfrm>
            <a:custGeom>
              <a:avLst/>
              <a:gdLst/>
              <a:ahLst/>
              <a:cxnLst/>
              <a:rect r="r" b="b" t="t" l="l"/>
              <a:pathLst>
                <a:path h="359921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359921"/>
                  </a:lnTo>
                  <a:lnTo>
                    <a:pt x="0" y="359921"/>
                  </a:lnTo>
                  <a:close/>
                </a:path>
              </a:pathLst>
            </a:custGeom>
            <a:solidFill>
              <a:srgbClr val="FFBC6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2408296" cy="3884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8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883202" y="3789716"/>
            <a:ext cx="7377597" cy="3819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9754" indent="-269877" lvl="1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Mayor pre</a:t>
            </a: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cisión/ cobertura de monitoreo; alertas tempranas útiles para salud pública.</a:t>
            </a:r>
          </a:p>
          <a:p>
            <a:pPr algn="ctr" marL="539754" indent="-269877" lvl="1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Poten</a:t>
            </a: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cial de reducir demoras y emisiones en corredores críticos mediante optimización</a:t>
            </a: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del tráfico.</a:t>
            </a:r>
          </a:p>
          <a:p>
            <a:pPr algn="ctr" marL="539754" indent="-269877" lvl="1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Iden</a:t>
            </a: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tificación de islas de calor barriales para priorizar infraestructura verde (arbolado, albedo, sombra).</a:t>
            </a:r>
          </a:p>
          <a:p>
            <a:pPr algn="ctr">
              <a:lnSpc>
                <a:spcPts val="300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0027470" y="6824797"/>
            <a:ext cx="7731144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EF8"/>
                </a:solidFill>
                <a:latin typeface="Garet"/>
                <a:ea typeface="Garet"/>
                <a:cs typeface="Garet"/>
                <a:sym typeface="Garet"/>
              </a:rPr>
              <a:t>5) Impacto esperado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14887" y="2190492"/>
            <a:ext cx="8786416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5000" spc="-100">
                <a:solidFill>
                  <a:srgbClr val="283A61"/>
                </a:solidFill>
                <a:latin typeface="Tarif Bold"/>
                <a:ea typeface="Tarif Bold"/>
                <a:cs typeface="Tarif Bold"/>
                <a:sym typeface="Tarif Bold"/>
              </a:rPr>
              <a:t>D</a:t>
            </a:r>
            <a:r>
              <a:rPr lang="en-US" b="true" sz="5000" spc="-100">
                <a:solidFill>
                  <a:srgbClr val="283A61"/>
                </a:solidFill>
                <a:latin typeface="Tarif Bold"/>
                <a:ea typeface="Tarif Bold"/>
                <a:cs typeface="Tarif Bold"/>
                <a:sym typeface="Tarif Bold"/>
              </a:rPr>
              <a:t>esarrollo</a:t>
            </a:r>
          </a:p>
        </p:txBody>
      </p:sp>
    </p:spTree>
  </p:cSld>
  <p:clrMapOvr>
    <a:masterClrMapping/>
  </p:clrMapOvr>
  <p:transition spd="fast">
    <p:cover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83202" y="3789716"/>
            <a:ext cx="7377597" cy="534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9754" indent="-269877" lvl="1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M1: adqu</a:t>
            </a: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isición de datos, diseño de arquitectura, compra/instalación de LCS.</a:t>
            </a:r>
          </a:p>
          <a:p>
            <a:pPr algn="ctr" marL="539754" indent="-269877" lvl="1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M2: ETL, normalización, feature store y primeras calibraciones.</a:t>
            </a:r>
          </a:p>
          <a:p>
            <a:pPr algn="ctr" marL="539754" indent="-269877" lvl="1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M3: m</a:t>
            </a: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ode</a:t>
            </a: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los de PM2.5/NO₂ (nowcast/forecast) y mapas UHI (versión 1).</a:t>
            </a:r>
          </a:p>
          <a:p>
            <a:pPr algn="ctr" marL="539754" indent="-269877" lvl="1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M4: DRL de semáforos en simulación;</a:t>
            </a: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tablero MVP.</a:t>
            </a:r>
          </a:p>
          <a:p>
            <a:pPr algn="ctr" marL="539754" indent="-269877" lvl="1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M5: val</a:t>
            </a: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idación externa, backtesting, piloto en campo (sensores y semáforos).</a:t>
            </a:r>
          </a:p>
          <a:p>
            <a:pPr algn="ctr" marL="539754" indent="-269877" lvl="1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M6: evaluación de impacto, hardening y entrega de MVP.</a:t>
            </a:r>
          </a:p>
          <a:p>
            <a:pPr algn="ctr">
              <a:lnSpc>
                <a:spcPts val="3000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-340190" y="1794516"/>
            <a:ext cx="9824379" cy="1506327"/>
            <a:chOff x="0" y="0"/>
            <a:chExt cx="3520836" cy="5398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20835" cy="539833"/>
            </a:xfrm>
            <a:custGeom>
              <a:avLst/>
              <a:gdLst/>
              <a:ahLst/>
              <a:cxnLst/>
              <a:rect r="r" b="b" t="t" l="l"/>
              <a:pathLst>
                <a:path h="539833" w="3520835">
                  <a:moveTo>
                    <a:pt x="0" y="0"/>
                  </a:moveTo>
                  <a:lnTo>
                    <a:pt x="3520835" y="0"/>
                  </a:lnTo>
                  <a:lnTo>
                    <a:pt x="3520835" y="539833"/>
                  </a:lnTo>
                  <a:lnTo>
                    <a:pt x="0" y="539833"/>
                  </a:lnTo>
                  <a:close/>
                </a:path>
              </a:pathLst>
            </a:custGeom>
            <a:solidFill>
              <a:srgbClr val="FFBC65"/>
            </a:solidFill>
            <a:ln w="47625" cap="sq">
              <a:solidFill>
                <a:srgbClr val="283A61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520836" cy="5588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144000" y="-252298"/>
            <a:ext cx="9978373" cy="10822455"/>
            <a:chOff x="0" y="0"/>
            <a:chExt cx="3576024" cy="38785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76024" cy="3878523"/>
            </a:xfrm>
            <a:custGeom>
              <a:avLst/>
              <a:gdLst/>
              <a:ahLst/>
              <a:cxnLst/>
              <a:rect r="r" b="b" t="t" l="l"/>
              <a:pathLst>
                <a:path h="3878523" w="3576024">
                  <a:moveTo>
                    <a:pt x="0" y="0"/>
                  </a:moveTo>
                  <a:lnTo>
                    <a:pt x="3576024" y="0"/>
                  </a:lnTo>
                  <a:lnTo>
                    <a:pt x="3576024" y="3878523"/>
                  </a:lnTo>
                  <a:lnTo>
                    <a:pt x="0" y="3878523"/>
                  </a:lnTo>
                  <a:close/>
                </a:path>
              </a:pathLst>
            </a:custGeom>
            <a:solidFill>
              <a:srgbClr val="7198D4"/>
            </a:solidFill>
            <a:ln w="47625" cap="sq">
              <a:solidFill>
                <a:srgbClr val="283A61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3576024" cy="3897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149926" y="-2035979"/>
            <a:ext cx="12171649" cy="8168981"/>
          </a:xfrm>
          <a:custGeom>
            <a:avLst/>
            <a:gdLst/>
            <a:ahLst/>
            <a:cxnLst/>
            <a:rect r="r" b="b" t="t" l="l"/>
            <a:pathLst>
              <a:path h="8168981" w="12171649">
                <a:moveTo>
                  <a:pt x="0" y="0"/>
                </a:moveTo>
                <a:lnTo>
                  <a:pt x="12171649" y="0"/>
                </a:lnTo>
                <a:lnTo>
                  <a:pt x="12171649" y="8168982"/>
                </a:lnTo>
                <a:lnTo>
                  <a:pt x="0" y="81689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398" t="-61168" r="-4769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144000" y="4447488"/>
            <a:ext cx="9978373" cy="6823768"/>
            <a:chOff x="0" y="0"/>
            <a:chExt cx="2628049" cy="179720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28049" cy="1797206"/>
            </a:xfrm>
            <a:custGeom>
              <a:avLst/>
              <a:gdLst/>
              <a:ahLst/>
              <a:cxnLst/>
              <a:rect r="r" b="b" t="t" l="l"/>
              <a:pathLst>
                <a:path h="1797206" w="2628049">
                  <a:moveTo>
                    <a:pt x="0" y="0"/>
                  </a:moveTo>
                  <a:lnTo>
                    <a:pt x="2628049" y="0"/>
                  </a:lnTo>
                  <a:lnTo>
                    <a:pt x="2628049" y="1797206"/>
                  </a:lnTo>
                  <a:lnTo>
                    <a:pt x="0" y="1797206"/>
                  </a:lnTo>
                  <a:close/>
                </a:path>
              </a:pathLst>
            </a:custGeom>
            <a:solidFill>
              <a:srgbClr val="283A61"/>
            </a:solidFill>
            <a:ln w="47625" cap="sq">
              <a:solidFill>
                <a:srgbClr val="283A61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2628049" cy="18257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8"/>
                </a:lnSpc>
              </a:pPr>
            </a:p>
          </p:txBody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0027470" y="1028700"/>
            <a:ext cx="7382986" cy="5541081"/>
            <a:chOff x="0" y="0"/>
            <a:chExt cx="8909050" cy="668642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9525" y="9525"/>
              <a:ext cx="8890000" cy="6667373"/>
            </a:xfrm>
            <a:custGeom>
              <a:avLst/>
              <a:gdLst/>
              <a:ahLst/>
              <a:cxnLst/>
              <a:rect r="r" b="b" t="t" l="l"/>
              <a:pathLst>
                <a:path h="6667373" w="8890000">
                  <a:moveTo>
                    <a:pt x="0" y="0"/>
                  </a:moveTo>
                  <a:lnTo>
                    <a:pt x="8890000" y="0"/>
                  </a:lnTo>
                  <a:lnTo>
                    <a:pt x="8890000" y="6667373"/>
                  </a:lnTo>
                  <a:lnTo>
                    <a:pt x="0" y="6667373"/>
                  </a:lnTo>
                  <a:close/>
                </a:path>
              </a:pathLst>
            </a:custGeom>
            <a:solidFill>
              <a:srgbClr val="283A61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82372" y="372872"/>
              <a:ext cx="8544306" cy="5940679"/>
            </a:xfrm>
            <a:custGeom>
              <a:avLst/>
              <a:gdLst/>
              <a:ahLst/>
              <a:cxnLst/>
              <a:rect r="r" b="b" t="t" l="l"/>
              <a:pathLst>
                <a:path h="5940679" w="8544306">
                  <a:moveTo>
                    <a:pt x="0" y="0"/>
                  </a:moveTo>
                  <a:lnTo>
                    <a:pt x="8544306" y="0"/>
                  </a:lnTo>
                  <a:lnTo>
                    <a:pt x="8544306" y="5940679"/>
                  </a:lnTo>
                  <a:lnTo>
                    <a:pt x="0" y="5940679"/>
                  </a:lnTo>
                  <a:close/>
                </a:path>
              </a:pathLst>
            </a:custGeom>
            <a:blipFill>
              <a:blip r:embed="rId4"/>
              <a:stretch>
                <a:fillRect l="0" t="-26556" r="0" b="-1727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909050" cy="6686423"/>
            </a:xfrm>
            <a:custGeom>
              <a:avLst/>
              <a:gdLst/>
              <a:ahLst/>
              <a:cxnLst/>
              <a:rect r="r" b="b" t="t" l="l"/>
              <a:pathLst>
                <a:path h="6686423" w="8909050">
                  <a:moveTo>
                    <a:pt x="8909050" y="6686423"/>
                  </a:moveTo>
                  <a:lnTo>
                    <a:pt x="0" y="6686423"/>
                  </a:lnTo>
                  <a:lnTo>
                    <a:pt x="0" y="0"/>
                  </a:lnTo>
                  <a:lnTo>
                    <a:pt x="8909050" y="0"/>
                  </a:lnTo>
                  <a:lnTo>
                    <a:pt x="8909050" y="6686423"/>
                  </a:lnTo>
                  <a:close/>
                  <a:moveTo>
                    <a:pt x="19050" y="6667373"/>
                  </a:moveTo>
                  <a:lnTo>
                    <a:pt x="8890000" y="6667373"/>
                  </a:lnTo>
                  <a:lnTo>
                    <a:pt x="8890000" y="19050"/>
                  </a:lnTo>
                  <a:lnTo>
                    <a:pt x="19050" y="19050"/>
                  </a:lnTo>
                  <a:lnTo>
                    <a:pt x="19050" y="6667373"/>
                  </a:lnTo>
                  <a:close/>
                  <a:moveTo>
                    <a:pt x="8736203" y="6323076"/>
                  </a:moveTo>
                  <a:lnTo>
                    <a:pt x="172847" y="6323076"/>
                  </a:lnTo>
                  <a:lnTo>
                    <a:pt x="172847" y="363347"/>
                  </a:lnTo>
                  <a:lnTo>
                    <a:pt x="8736203" y="363347"/>
                  </a:lnTo>
                  <a:lnTo>
                    <a:pt x="8736203" y="6323076"/>
                  </a:lnTo>
                  <a:close/>
                  <a:moveTo>
                    <a:pt x="191897" y="6304026"/>
                  </a:moveTo>
                  <a:lnTo>
                    <a:pt x="8717153" y="6304026"/>
                  </a:lnTo>
                  <a:lnTo>
                    <a:pt x="8717153" y="382397"/>
                  </a:lnTo>
                  <a:lnTo>
                    <a:pt x="191897" y="382397"/>
                  </a:lnTo>
                  <a:lnTo>
                    <a:pt x="191897" y="6304026"/>
                  </a:lnTo>
                  <a:close/>
                </a:path>
              </a:pathLst>
            </a:custGeom>
            <a:solidFill>
              <a:srgbClr val="283A61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0" y="8920425"/>
            <a:ext cx="9144000" cy="1366575"/>
            <a:chOff x="0" y="0"/>
            <a:chExt cx="2408296" cy="35992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408296" cy="359921"/>
            </a:xfrm>
            <a:custGeom>
              <a:avLst/>
              <a:gdLst/>
              <a:ahLst/>
              <a:cxnLst/>
              <a:rect r="r" b="b" t="t" l="l"/>
              <a:pathLst>
                <a:path h="359921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359921"/>
                  </a:lnTo>
                  <a:lnTo>
                    <a:pt x="0" y="359921"/>
                  </a:lnTo>
                  <a:close/>
                </a:path>
              </a:pathLst>
            </a:custGeom>
            <a:solidFill>
              <a:srgbClr val="FFBC65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2408296" cy="3884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8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027470" y="6824797"/>
            <a:ext cx="7731144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EF8"/>
                </a:solidFill>
                <a:latin typeface="Garet"/>
                <a:ea typeface="Garet"/>
                <a:cs typeface="Garet"/>
                <a:sym typeface="Garet"/>
              </a:rPr>
              <a:t>6) Cronograma (6 meses)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14887" y="2190492"/>
            <a:ext cx="8786416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5000" spc="-100">
                <a:solidFill>
                  <a:srgbClr val="283A61"/>
                </a:solidFill>
                <a:latin typeface="Tarif Bold"/>
                <a:ea typeface="Tarif Bold"/>
                <a:cs typeface="Tarif Bold"/>
                <a:sym typeface="Tarif Bold"/>
              </a:rPr>
              <a:t>D</a:t>
            </a:r>
            <a:r>
              <a:rPr lang="en-US" b="true" sz="5000" spc="-100">
                <a:solidFill>
                  <a:srgbClr val="283A61"/>
                </a:solidFill>
                <a:latin typeface="Tarif Bold"/>
                <a:ea typeface="Tarif Bold"/>
                <a:cs typeface="Tarif Bold"/>
                <a:sym typeface="Tarif Bold"/>
              </a:rPr>
              <a:t>esarrollo</a:t>
            </a:r>
          </a:p>
        </p:txBody>
      </p:sp>
    </p:spTree>
  </p:cSld>
  <p:clrMapOvr>
    <a:masterClrMapping/>
  </p:clrMapOvr>
  <p:transition spd="fast">
    <p:cover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11777" y="3533775"/>
            <a:ext cx="7377597" cy="572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9754" indent="-269877" lvl="1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Sensores LCS (25–30 un</a:t>
            </a: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idades) y accesorios: $180,000</a:t>
            </a:r>
          </a:p>
          <a:p>
            <a:pPr algn="ctr" marL="539754" indent="-269877" lvl="1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Infraestructura nube (cómputo/almacenamiento/CI): $60,000</a:t>
            </a:r>
          </a:p>
          <a:p>
            <a:pPr algn="ctr" marL="539754" indent="-269877" lvl="1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Licencias, simulación y utilería (SU</a:t>
            </a: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MO/G</a:t>
            </a: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</a:t>
            </a: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o): $20,000</a:t>
            </a:r>
          </a:p>
          <a:p>
            <a:pPr algn="ctr" marL="539754" indent="-269877" lvl="1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Personal (6 meses: 1 científico de datos, 1 ingeni</a:t>
            </a: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ero ML, 0.</a:t>
            </a: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5 PM): $540,000</a:t>
            </a:r>
          </a:p>
          <a:p>
            <a:pPr algn="ctr" marL="539754" indent="-269877" lvl="1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Tall</a:t>
            </a: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eres/transferencia y comunicación: $30,000</a:t>
            </a:r>
          </a:p>
          <a:p>
            <a:pPr algn="ctr" marL="539754" indent="-269877" lvl="1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Contingencia (10%): $83,000</a:t>
            </a:r>
          </a:p>
          <a:p>
            <a:pPr algn="ctr" marL="539754" indent="-269877" lvl="1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Total estimado: $913,000 MXN (ajustable según alcance final y recursos existentes)</a:t>
            </a:r>
          </a:p>
          <a:p>
            <a:pPr algn="ctr">
              <a:lnSpc>
                <a:spcPts val="3000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-340190" y="1794516"/>
            <a:ext cx="9824379" cy="1506327"/>
            <a:chOff x="0" y="0"/>
            <a:chExt cx="3520836" cy="5398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20835" cy="539833"/>
            </a:xfrm>
            <a:custGeom>
              <a:avLst/>
              <a:gdLst/>
              <a:ahLst/>
              <a:cxnLst/>
              <a:rect r="r" b="b" t="t" l="l"/>
              <a:pathLst>
                <a:path h="539833" w="3520835">
                  <a:moveTo>
                    <a:pt x="0" y="0"/>
                  </a:moveTo>
                  <a:lnTo>
                    <a:pt x="3520835" y="0"/>
                  </a:lnTo>
                  <a:lnTo>
                    <a:pt x="3520835" y="539833"/>
                  </a:lnTo>
                  <a:lnTo>
                    <a:pt x="0" y="539833"/>
                  </a:lnTo>
                  <a:close/>
                </a:path>
              </a:pathLst>
            </a:custGeom>
            <a:solidFill>
              <a:srgbClr val="FFBC65"/>
            </a:solidFill>
            <a:ln w="47625" cap="sq">
              <a:solidFill>
                <a:srgbClr val="283A61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520836" cy="5588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144000" y="-252298"/>
            <a:ext cx="9978373" cy="10822455"/>
            <a:chOff x="0" y="0"/>
            <a:chExt cx="3576024" cy="38785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76024" cy="3878523"/>
            </a:xfrm>
            <a:custGeom>
              <a:avLst/>
              <a:gdLst/>
              <a:ahLst/>
              <a:cxnLst/>
              <a:rect r="r" b="b" t="t" l="l"/>
              <a:pathLst>
                <a:path h="3878523" w="3576024">
                  <a:moveTo>
                    <a:pt x="0" y="0"/>
                  </a:moveTo>
                  <a:lnTo>
                    <a:pt x="3576024" y="0"/>
                  </a:lnTo>
                  <a:lnTo>
                    <a:pt x="3576024" y="3878523"/>
                  </a:lnTo>
                  <a:lnTo>
                    <a:pt x="0" y="3878523"/>
                  </a:lnTo>
                  <a:close/>
                </a:path>
              </a:pathLst>
            </a:custGeom>
            <a:solidFill>
              <a:srgbClr val="7198D4"/>
            </a:solidFill>
            <a:ln w="47625" cap="sq">
              <a:solidFill>
                <a:srgbClr val="283A61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3576024" cy="3897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149926" y="-2035979"/>
            <a:ext cx="12171649" cy="8168981"/>
          </a:xfrm>
          <a:custGeom>
            <a:avLst/>
            <a:gdLst/>
            <a:ahLst/>
            <a:cxnLst/>
            <a:rect r="r" b="b" t="t" l="l"/>
            <a:pathLst>
              <a:path h="8168981" w="12171649">
                <a:moveTo>
                  <a:pt x="0" y="0"/>
                </a:moveTo>
                <a:lnTo>
                  <a:pt x="12171649" y="0"/>
                </a:lnTo>
                <a:lnTo>
                  <a:pt x="12171649" y="8168982"/>
                </a:lnTo>
                <a:lnTo>
                  <a:pt x="0" y="81689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398" t="-61168" r="-4769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144000" y="4447488"/>
            <a:ext cx="9978373" cy="6823768"/>
            <a:chOff x="0" y="0"/>
            <a:chExt cx="2628049" cy="179720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28049" cy="1797206"/>
            </a:xfrm>
            <a:custGeom>
              <a:avLst/>
              <a:gdLst/>
              <a:ahLst/>
              <a:cxnLst/>
              <a:rect r="r" b="b" t="t" l="l"/>
              <a:pathLst>
                <a:path h="1797206" w="2628049">
                  <a:moveTo>
                    <a:pt x="0" y="0"/>
                  </a:moveTo>
                  <a:lnTo>
                    <a:pt x="2628049" y="0"/>
                  </a:lnTo>
                  <a:lnTo>
                    <a:pt x="2628049" y="1797206"/>
                  </a:lnTo>
                  <a:lnTo>
                    <a:pt x="0" y="1797206"/>
                  </a:lnTo>
                  <a:close/>
                </a:path>
              </a:pathLst>
            </a:custGeom>
            <a:solidFill>
              <a:srgbClr val="283A61"/>
            </a:solidFill>
            <a:ln w="47625" cap="sq">
              <a:solidFill>
                <a:srgbClr val="283A61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2628049" cy="18257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8"/>
                </a:lnSpc>
              </a:pPr>
            </a:p>
          </p:txBody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0027470" y="1028700"/>
            <a:ext cx="7382986" cy="5541081"/>
            <a:chOff x="0" y="0"/>
            <a:chExt cx="8909050" cy="668642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9525" y="9525"/>
              <a:ext cx="8890000" cy="6667373"/>
            </a:xfrm>
            <a:custGeom>
              <a:avLst/>
              <a:gdLst/>
              <a:ahLst/>
              <a:cxnLst/>
              <a:rect r="r" b="b" t="t" l="l"/>
              <a:pathLst>
                <a:path h="6667373" w="8890000">
                  <a:moveTo>
                    <a:pt x="0" y="0"/>
                  </a:moveTo>
                  <a:lnTo>
                    <a:pt x="8890000" y="0"/>
                  </a:lnTo>
                  <a:lnTo>
                    <a:pt x="8890000" y="6667373"/>
                  </a:lnTo>
                  <a:lnTo>
                    <a:pt x="0" y="6667373"/>
                  </a:lnTo>
                  <a:close/>
                </a:path>
              </a:pathLst>
            </a:custGeom>
            <a:solidFill>
              <a:srgbClr val="283A61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82372" y="372872"/>
              <a:ext cx="8544306" cy="5940679"/>
            </a:xfrm>
            <a:custGeom>
              <a:avLst/>
              <a:gdLst/>
              <a:ahLst/>
              <a:cxnLst/>
              <a:rect r="r" b="b" t="t" l="l"/>
              <a:pathLst>
                <a:path h="5940679" w="8544306">
                  <a:moveTo>
                    <a:pt x="0" y="0"/>
                  </a:moveTo>
                  <a:lnTo>
                    <a:pt x="8544306" y="0"/>
                  </a:lnTo>
                  <a:lnTo>
                    <a:pt x="8544306" y="5940679"/>
                  </a:lnTo>
                  <a:lnTo>
                    <a:pt x="0" y="5940679"/>
                  </a:lnTo>
                  <a:close/>
                </a:path>
              </a:pathLst>
            </a:custGeom>
            <a:blipFill>
              <a:blip r:embed="rId4"/>
              <a:stretch>
                <a:fillRect l="0" t="-39906" r="0" b="-392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909050" cy="6686423"/>
            </a:xfrm>
            <a:custGeom>
              <a:avLst/>
              <a:gdLst/>
              <a:ahLst/>
              <a:cxnLst/>
              <a:rect r="r" b="b" t="t" l="l"/>
              <a:pathLst>
                <a:path h="6686423" w="8909050">
                  <a:moveTo>
                    <a:pt x="8909050" y="6686423"/>
                  </a:moveTo>
                  <a:lnTo>
                    <a:pt x="0" y="6686423"/>
                  </a:lnTo>
                  <a:lnTo>
                    <a:pt x="0" y="0"/>
                  </a:lnTo>
                  <a:lnTo>
                    <a:pt x="8909050" y="0"/>
                  </a:lnTo>
                  <a:lnTo>
                    <a:pt x="8909050" y="6686423"/>
                  </a:lnTo>
                  <a:close/>
                  <a:moveTo>
                    <a:pt x="19050" y="6667373"/>
                  </a:moveTo>
                  <a:lnTo>
                    <a:pt x="8890000" y="6667373"/>
                  </a:lnTo>
                  <a:lnTo>
                    <a:pt x="8890000" y="19050"/>
                  </a:lnTo>
                  <a:lnTo>
                    <a:pt x="19050" y="19050"/>
                  </a:lnTo>
                  <a:lnTo>
                    <a:pt x="19050" y="6667373"/>
                  </a:lnTo>
                  <a:close/>
                  <a:moveTo>
                    <a:pt x="8736203" y="6323076"/>
                  </a:moveTo>
                  <a:lnTo>
                    <a:pt x="172847" y="6323076"/>
                  </a:lnTo>
                  <a:lnTo>
                    <a:pt x="172847" y="363347"/>
                  </a:lnTo>
                  <a:lnTo>
                    <a:pt x="8736203" y="363347"/>
                  </a:lnTo>
                  <a:lnTo>
                    <a:pt x="8736203" y="6323076"/>
                  </a:lnTo>
                  <a:close/>
                  <a:moveTo>
                    <a:pt x="191897" y="6304026"/>
                  </a:moveTo>
                  <a:lnTo>
                    <a:pt x="8717153" y="6304026"/>
                  </a:lnTo>
                  <a:lnTo>
                    <a:pt x="8717153" y="382397"/>
                  </a:lnTo>
                  <a:lnTo>
                    <a:pt x="191897" y="382397"/>
                  </a:lnTo>
                  <a:lnTo>
                    <a:pt x="191897" y="6304026"/>
                  </a:lnTo>
                  <a:close/>
                </a:path>
              </a:pathLst>
            </a:custGeom>
            <a:solidFill>
              <a:srgbClr val="283A61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0" y="8920425"/>
            <a:ext cx="9144000" cy="1366575"/>
            <a:chOff x="0" y="0"/>
            <a:chExt cx="2408296" cy="35992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408296" cy="359921"/>
            </a:xfrm>
            <a:custGeom>
              <a:avLst/>
              <a:gdLst/>
              <a:ahLst/>
              <a:cxnLst/>
              <a:rect r="r" b="b" t="t" l="l"/>
              <a:pathLst>
                <a:path h="359921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359921"/>
                  </a:lnTo>
                  <a:lnTo>
                    <a:pt x="0" y="359921"/>
                  </a:lnTo>
                  <a:close/>
                </a:path>
              </a:pathLst>
            </a:custGeom>
            <a:solidFill>
              <a:srgbClr val="FFBC65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2408296" cy="3884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8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027470" y="6824797"/>
            <a:ext cx="7731144" cy="1543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EF8"/>
                </a:solidFill>
                <a:latin typeface="Garet"/>
                <a:ea typeface="Garet"/>
                <a:cs typeface="Garet"/>
                <a:sym typeface="Garet"/>
              </a:rPr>
              <a:t>7) Presupuesto estimado (MXN)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14887" y="2190492"/>
            <a:ext cx="8786416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5000" spc="-100">
                <a:solidFill>
                  <a:srgbClr val="283A61"/>
                </a:solidFill>
                <a:latin typeface="Tarif Bold"/>
                <a:ea typeface="Tarif Bold"/>
                <a:cs typeface="Tarif Bold"/>
                <a:sym typeface="Tarif Bold"/>
              </a:rPr>
              <a:t>D</a:t>
            </a:r>
            <a:r>
              <a:rPr lang="en-US" b="true" sz="5000" spc="-100">
                <a:solidFill>
                  <a:srgbClr val="283A61"/>
                </a:solidFill>
                <a:latin typeface="Tarif Bold"/>
                <a:ea typeface="Tarif Bold"/>
                <a:cs typeface="Tarif Bold"/>
                <a:sym typeface="Tarif Bold"/>
              </a:rPr>
              <a:t>esarrollo</a:t>
            </a:r>
          </a:p>
        </p:txBody>
      </p:sp>
    </p:spTree>
  </p:cSld>
  <p:clrMapOvr>
    <a:masterClrMapping/>
  </p:clrMapOvr>
  <p:transition spd="fast">
    <p:cover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40190" y="1794516"/>
            <a:ext cx="9824379" cy="1506327"/>
            <a:chOff x="0" y="0"/>
            <a:chExt cx="3520836" cy="5398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20835" cy="539833"/>
            </a:xfrm>
            <a:custGeom>
              <a:avLst/>
              <a:gdLst/>
              <a:ahLst/>
              <a:cxnLst/>
              <a:rect r="r" b="b" t="t" l="l"/>
              <a:pathLst>
                <a:path h="539833" w="3520835">
                  <a:moveTo>
                    <a:pt x="0" y="0"/>
                  </a:moveTo>
                  <a:lnTo>
                    <a:pt x="3520835" y="0"/>
                  </a:lnTo>
                  <a:lnTo>
                    <a:pt x="3520835" y="539833"/>
                  </a:lnTo>
                  <a:lnTo>
                    <a:pt x="0" y="539833"/>
                  </a:lnTo>
                  <a:close/>
                </a:path>
              </a:pathLst>
            </a:custGeom>
            <a:solidFill>
              <a:srgbClr val="FFBC65"/>
            </a:solidFill>
            <a:ln w="47625" cap="sq">
              <a:solidFill>
                <a:srgbClr val="283A6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520836" cy="5588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-252298"/>
            <a:ext cx="9978373" cy="10822455"/>
            <a:chOff x="0" y="0"/>
            <a:chExt cx="3576024" cy="387852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76024" cy="3878523"/>
            </a:xfrm>
            <a:custGeom>
              <a:avLst/>
              <a:gdLst/>
              <a:ahLst/>
              <a:cxnLst/>
              <a:rect r="r" b="b" t="t" l="l"/>
              <a:pathLst>
                <a:path h="3878523" w="3576024">
                  <a:moveTo>
                    <a:pt x="0" y="0"/>
                  </a:moveTo>
                  <a:lnTo>
                    <a:pt x="3576024" y="0"/>
                  </a:lnTo>
                  <a:lnTo>
                    <a:pt x="3576024" y="3878523"/>
                  </a:lnTo>
                  <a:lnTo>
                    <a:pt x="0" y="3878523"/>
                  </a:lnTo>
                  <a:close/>
                </a:path>
              </a:pathLst>
            </a:custGeom>
            <a:solidFill>
              <a:srgbClr val="7198D4"/>
            </a:solidFill>
            <a:ln w="47625" cap="sq">
              <a:solidFill>
                <a:srgbClr val="283A61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3576024" cy="3897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149926" y="-2035979"/>
            <a:ext cx="12171649" cy="8168981"/>
          </a:xfrm>
          <a:custGeom>
            <a:avLst/>
            <a:gdLst/>
            <a:ahLst/>
            <a:cxnLst/>
            <a:rect r="r" b="b" t="t" l="l"/>
            <a:pathLst>
              <a:path h="8168981" w="12171649">
                <a:moveTo>
                  <a:pt x="0" y="0"/>
                </a:moveTo>
                <a:lnTo>
                  <a:pt x="12171649" y="0"/>
                </a:lnTo>
                <a:lnTo>
                  <a:pt x="12171649" y="8168982"/>
                </a:lnTo>
                <a:lnTo>
                  <a:pt x="0" y="81689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398" t="-61168" r="-4769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144000" y="4447488"/>
            <a:ext cx="9978373" cy="6823768"/>
            <a:chOff x="0" y="0"/>
            <a:chExt cx="2628049" cy="179720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28049" cy="1797206"/>
            </a:xfrm>
            <a:custGeom>
              <a:avLst/>
              <a:gdLst/>
              <a:ahLst/>
              <a:cxnLst/>
              <a:rect r="r" b="b" t="t" l="l"/>
              <a:pathLst>
                <a:path h="1797206" w="2628049">
                  <a:moveTo>
                    <a:pt x="0" y="0"/>
                  </a:moveTo>
                  <a:lnTo>
                    <a:pt x="2628049" y="0"/>
                  </a:lnTo>
                  <a:lnTo>
                    <a:pt x="2628049" y="1797206"/>
                  </a:lnTo>
                  <a:lnTo>
                    <a:pt x="0" y="1797206"/>
                  </a:lnTo>
                  <a:close/>
                </a:path>
              </a:pathLst>
            </a:custGeom>
            <a:solidFill>
              <a:srgbClr val="283A61"/>
            </a:solidFill>
            <a:ln w="47625" cap="sq">
              <a:solidFill>
                <a:srgbClr val="283A61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2628049" cy="18257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8"/>
                </a:lnSpc>
              </a:pPr>
            </a:p>
          </p:txBody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0027470" y="1028700"/>
            <a:ext cx="7382986" cy="5541081"/>
            <a:chOff x="0" y="0"/>
            <a:chExt cx="8909050" cy="668642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9525" y="9525"/>
              <a:ext cx="8890000" cy="6667373"/>
            </a:xfrm>
            <a:custGeom>
              <a:avLst/>
              <a:gdLst/>
              <a:ahLst/>
              <a:cxnLst/>
              <a:rect r="r" b="b" t="t" l="l"/>
              <a:pathLst>
                <a:path h="6667373" w="8890000">
                  <a:moveTo>
                    <a:pt x="0" y="0"/>
                  </a:moveTo>
                  <a:lnTo>
                    <a:pt x="8890000" y="0"/>
                  </a:lnTo>
                  <a:lnTo>
                    <a:pt x="8890000" y="6667373"/>
                  </a:lnTo>
                  <a:lnTo>
                    <a:pt x="0" y="6667373"/>
                  </a:lnTo>
                  <a:close/>
                </a:path>
              </a:pathLst>
            </a:custGeom>
            <a:solidFill>
              <a:srgbClr val="283A61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82372" y="372872"/>
              <a:ext cx="8544306" cy="5940679"/>
            </a:xfrm>
            <a:custGeom>
              <a:avLst/>
              <a:gdLst/>
              <a:ahLst/>
              <a:cxnLst/>
              <a:rect r="r" b="b" t="t" l="l"/>
              <a:pathLst>
                <a:path h="5940679" w="8544306">
                  <a:moveTo>
                    <a:pt x="0" y="0"/>
                  </a:moveTo>
                  <a:lnTo>
                    <a:pt x="8544306" y="0"/>
                  </a:lnTo>
                  <a:lnTo>
                    <a:pt x="8544306" y="5940679"/>
                  </a:lnTo>
                  <a:lnTo>
                    <a:pt x="0" y="5940679"/>
                  </a:lnTo>
                  <a:close/>
                </a:path>
              </a:pathLst>
            </a:custGeom>
            <a:blipFill>
              <a:blip r:embed="rId4"/>
              <a:stretch>
                <a:fillRect l="-16051" t="0" r="-16051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909050" cy="6686423"/>
            </a:xfrm>
            <a:custGeom>
              <a:avLst/>
              <a:gdLst/>
              <a:ahLst/>
              <a:cxnLst/>
              <a:rect r="r" b="b" t="t" l="l"/>
              <a:pathLst>
                <a:path h="6686423" w="8909050">
                  <a:moveTo>
                    <a:pt x="8909050" y="6686423"/>
                  </a:moveTo>
                  <a:lnTo>
                    <a:pt x="0" y="6686423"/>
                  </a:lnTo>
                  <a:lnTo>
                    <a:pt x="0" y="0"/>
                  </a:lnTo>
                  <a:lnTo>
                    <a:pt x="8909050" y="0"/>
                  </a:lnTo>
                  <a:lnTo>
                    <a:pt x="8909050" y="6686423"/>
                  </a:lnTo>
                  <a:close/>
                  <a:moveTo>
                    <a:pt x="19050" y="6667373"/>
                  </a:moveTo>
                  <a:lnTo>
                    <a:pt x="8890000" y="6667373"/>
                  </a:lnTo>
                  <a:lnTo>
                    <a:pt x="8890000" y="19050"/>
                  </a:lnTo>
                  <a:lnTo>
                    <a:pt x="19050" y="19050"/>
                  </a:lnTo>
                  <a:lnTo>
                    <a:pt x="19050" y="6667373"/>
                  </a:lnTo>
                  <a:close/>
                  <a:moveTo>
                    <a:pt x="8736203" y="6323076"/>
                  </a:moveTo>
                  <a:lnTo>
                    <a:pt x="172847" y="6323076"/>
                  </a:lnTo>
                  <a:lnTo>
                    <a:pt x="172847" y="363347"/>
                  </a:lnTo>
                  <a:lnTo>
                    <a:pt x="8736203" y="363347"/>
                  </a:lnTo>
                  <a:lnTo>
                    <a:pt x="8736203" y="6323076"/>
                  </a:lnTo>
                  <a:close/>
                  <a:moveTo>
                    <a:pt x="191897" y="6304026"/>
                  </a:moveTo>
                  <a:lnTo>
                    <a:pt x="8717153" y="6304026"/>
                  </a:lnTo>
                  <a:lnTo>
                    <a:pt x="8717153" y="382397"/>
                  </a:lnTo>
                  <a:lnTo>
                    <a:pt x="191897" y="382397"/>
                  </a:lnTo>
                  <a:lnTo>
                    <a:pt x="191897" y="6304026"/>
                  </a:lnTo>
                  <a:close/>
                </a:path>
              </a:pathLst>
            </a:custGeom>
            <a:solidFill>
              <a:srgbClr val="283A61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0" y="8920425"/>
            <a:ext cx="9144000" cy="1366575"/>
            <a:chOff x="0" y="0"/>
            <a:chExt cx="2408296" cy="35992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408296" cy="359921"/>
            </a:xfrm>
            <a:custGeom>
              <a:avLst/>
              <a:gdLst/>
              <a:ahLst/>
              <a:cxnLst/>
              <a:rect r="r" b="b" t="t" l="l"/>
              <a:pathLst>
                <a:path h="359921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359921"/>
                  </a:lnTo>
                  <a:lnTo>
                    <a:pt x="0" y="359921"/>
                  </a:lnTo>
                  <a:close/>
                </a:path>
              </a:pathLst>
            </a:custGeom>
            <a:solidFill>
              <a:srgbClr val="FFBC6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2408296" cy="3884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8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883202" y="3789716"/>
            <a:ext cx="7377597" cy="3819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9754" indent="-269877" lvl="1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Datos incompletos → fusión mult</a:t>
            </a: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i‑fuente y gap‑filling.</a:t>
            </a:r>
          </a:p>
          <a:p>
            <a:pPr algn="ctr" marL="539754" indent="-269877" lvl="1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Deriva de datos/modelo → re‑entrenos programados y monitoreo.</a:t>
            </a:r>
          </a:p>
          <a:p>
            <a:pPr algn="ctr" marL="539754" indent="-269877" lvl="1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</a:t>
            </a: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esgos (distribución espaci</a:t>
            </a: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al) → muestreo estratificado y métricas p</a:t>
            </a: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or</a:t>
            </a: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ba</a:t>
            </a: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rrio.</a:t>
            </a:r>
          </a:p>
          <a:p>
            <a:pPr algn="ctr" marL="539754" indent="-269877" lvl="1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Aceptación operativa → co‑diseño con autoridades/usuarios finales.</a:t>
            </a:r>
          </a:p>
          <a:p>
            <a:pPr algn="ctr">
              <a:lnSpc>
                <a:spcPts val="300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0027470" y="6824797"/>
            <a:ext cx="7731144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EF8"/>
                </a:solidFill>
                <a:latin typeface="Garet"/>
                <a:ea typeface="Garet"/>
                <a:cs typeface="Garet"/>
                <a:sym typeface="Garet"/>
              </a:rPr>
              <a:t>8) Riesgos y mitigación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14887" y="2190492"/>
            <a:ext cx="8786416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5000" spc="-100">
                <a:solidFill>
                  <a:srgbClr val="283A61"/>
                </a:solidFill>
                <a:latin typeface="Tarif Bold"/>
                <a:ea typeface="Tarif Bold"/>
                <a:cs typeface="Tarif Bold"/>
                <a:sym typeface="Tarif Bold"/>
              </a:rPr>
              <a:t>D</a:t>
            </a:r>
            <a:r>
              <a:rPr lang="en-US" b="true" sz="5000" spc="-100">
                <a:solidFill>
                  <a:srgbClr val="283A61"/>
                </a:solidFill>
                <a:latin typeface="Tarif Bold"/>
                <a:ea typeface="Tarif Bold"/>
                <a:cs typeface="Tarif Bold"/>
                <a:sym typeface="Tarif Bold"/>
              </a:rPr>
              <a:t>esarrollo</a:t>
            </a:r>
          </a:p>
        </p:txBody>
      </p:sp>
    </p:spTree>
  </p:cSld>
  <p:clrMapOvr>
    <a:masterClrMapping/>
  </p:clrMapOvr>
  <p:transition spd="fast">
    <p:cover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98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382550"/>
            <a:ext cx="18288000" cy="4847425"/>
          </a:xfrm>
          <a:custGeom>
            <a:avLst/>
            <a:gdLst/>
            <a:ahLst/>
            <a:cxnLst/>
            <a:rect r="r" b="b" t="t" l="l"/>
            <a:pathLst>
              <a:path h="4847425" w="18288000">
                <a:moveTo>
                  <a:pt x="0" y="0"/>
                </a:moveTo>
                <a:lnTo>
                  <a:pt x="18288000" y="0"/>
                </a:lnTo>
                <a:lnTo>
                  <a:pt x="18288000" y="4847425"/>
                </a:lnTo>
                <a:lnTo>
                  <a:pt x="0" y="4847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77272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25851" y="-729762"/>
            <a:ext cx="19686318" cy="7112312"/>
            <a:chOff x="0" y="0"/>
            <a:chExt cx="7055132" cy="25488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055132" cy="2548892"/>
            </a:xfrm>
            <a:custGeom>
              <a:avLst/>
              <a:gdLst/>
              <a:ahLst/>
              <a:cxnLst/>
              <a:rect r="r" b="b" t="t" l="l"/>
              <a:pathLst>
                <a:path h="2548892" w="7055132">
                  <a:moveTo>
                    <a:pt x="0" y="0"/>
                  </a:moveTo>
                  <a:lnTo>
                    <a:pt x="7055132" y="0"/>
                  </a:lnTo>
                  <a:lnTo>
                    <a:pt x="7055132" y="2548892"/>
                  </a:lnTo>
                  <a:lnTo>
                    <a:pt x="0" y="2548892"/>
                  </a:lnTo>
                  <a:close/>
                </a:path>
              </a:pathLst>
            </a:custGeom>
            <a:solidFill>
              <a:srgbClr val="283A6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7055132" cy="2567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436803" y="-402378"/>
            <a:ext cx="18953403" cy="2130061"/>
            <a:chOff x="0" y="0"/>
            <a:chExt cx="6792472" cy="7633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792472" cy="763366"/>
            </a:xfrm>
            <a:custGeom>
              <a:avLst/>
              <a:gdLst/>
              <a:ahLst/>
              <a:cxnLst/>
              <a:rect r="r" b="b" t="t" l="l"/>
              <a:pathLst>
                <a:path h="763366" w="6792472">
                  <a:moveTo>
                    <a:pt x="0" y="0"/>
                  </a:moveTo>
                  <a:lnTo>
                    <a:pt x="6792472" y="0"/>
                  </a:lnTo>
                  <a:lnTo>
                    <a:pt x="6792472" y="763366"/>
                  </a:lnTo>
                  <a:lnTo>
                    <a:pt x="0" y="763366"/>
                  </a:lnTo>
                  <a:close/>
                </a:path>
              </a:pathLst>
            </a:custGeom>
            <a:solidFill>
              <a:srgbClr val="7198D4"/>
            </a:solidFill>
            <a:ln w="47625" cap="sq">
              <a:solidFill>
                <a:srgbClr val="283A61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6792472" cy="7824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09650" y="862556"/>
            <a:ext cx="14141028" cy="10145862"/>
            <a:chOff x="0" y="0"/>
            <a:chExt cx="5067825" cy="363604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067825" cy="3636048"/>
            </a:xfrm>
            <a:custGeom>
              <a:avLst/>
              <a:gdLst/>
              <a:ahLst/>
              <a:cxnLst/>
              <a:rect r="r" b="b" t="t" l="l"/>
              <a:pathLst>
                <a:path h="3636048" w="5067825">
                  <a:moveTo>
                    <a:pt x="0" y="0"/>
                  </a:moveTo>
                  <a:lnTo>
                    <a:pt x="5067825" y="0"/>
                  </a:lnTo>
                  <a:lnTo>
                    <a:pt x="5067825" y="3636048"/>
                  </a:lnTo>
                  <a:lnTo>
                    <a:pt x="0" y="3636048"/>
                  </a:lnTo>
                  <a:close/>
                </a:path>
              </a:pathLst>
            </a:custGeom>
            <a:solidFill>
              <a:srgbClr val="FFFFFF"/>
            </a:solidFill>
            <a:ln w="47625" cap="sq">
              <a:solidFill>
                <a:srgbClr val="283A61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5067825" cy="36550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8811114" y="2826394"/>
            <a:ext cx="3937507" cy="5246370"/>
            <a:chOff x="0" y="0"/>
            <a:chExt cx="6686423" cy="89090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9525" y="9525"/>
              <a:ext cx="6667373" cy="8890000"/>
            </a:xfrm>
            <a:custGeom>
              <a:avLst/>
              <a:gdLst/>
              <a:ahLst/>
              <a:cxnLst/>
              <a:rect r="r" b="b" t="t" l="l"/>
              <a:pathLst>
                <a:path h="8890000" w="6667373">
                  <a:moveTo>
                    <a:pt x="0" y="0"/>
                  </a:moveTo>
                  <a:lnTo>
                    <a:pt x="6667373" y="0"/>
                  </a:lnTo>
                  <a:lnTo>
                    <a:pt x="6667373" y="8890000"/>
                  </a:lnTo>
                  <a:lnTo>
                    <a:pt x="0" y="8890000"/>
                  </a:lnTo>
                  <a:close/>
                </a:path>
              </a:pathLst>
            </a:custGeom>
            <a:solidFill>
              <a:srgbClr val="D45357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26314" y="367665"/>
              <a:ext cx="6233795" cy="8173593"/>
            </a:xfrm>
            <a:custGeom>
              <a:avLst/>
              <a:gdLst/>
              <a:ahLst/>
              <a:cxnLst/>
              <a:rect r="r" b="b" t="t" l="l"/>
              <a:pathLst>
                <a:path h="8173593" w="6233795">
                  <a:moveTo>
                    <a:pt x="0" y="0"/>
                  </a:moveTo>
                  <a:lnTo>
                    <a:pt x="6233795" y="0"/>
                  </a:lnTo>
                  <a:lnTo>
                    <a:pt x="6233795" y="8173593"/>
                  </a:lnTo>
                  <a:lnTo>
                    <a:pt x="0" y="8173593"/>
                  </a:lnTo>
                  <a:close/>
                </a:path>
              </a:pathLst>
            </a:custGeom>
            <a:blipFill>
              <a:blip r:embed="rId4"/>
              <a:stretch>
                <a:fillRect l="0" t="0" r="-13003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686423" cy="8909050"/>
            </a:xfrm>
            <a:custGeom>
              <a:avLst/>
              <a:gdLst/>
              <a:ahLst/>
              <a:cxnLst/>
              <a:rect r="r" b="b" t="t" l="l"/>
              <a:pathLst>
                <a:path h="8909050" w="6686423">
                  <a:moveTo>
                    <a:pt x="6686423" y="8909050"/>
                  </a:moveTo>
                  <a:lnTo>
                    <a:pt x="0" y="8909050"/>
                  </a:lnTo>
                  <a:lnTo>
                    <a:pt x="0" y="0"/>
                  </a:lnTo>
                  <a:lnTo>
                    <a:pt x="6686423" y="0"/>
                  </a:lnTo>
                  <a:lnTo>
                    <a:pt x="6686423" y="8909050"/>
                  </a:lnTo>
                  <a:close/>
                  <a:moveTo>
                    <a:pt x="19050" y="8890000"/>
                  </a:moveTo>
                  <a:lnTo>
                    <a:pt x="6667373" y="8890000"/>
                  </a:lnTo>
                  <a:lnTo>
                    <a:pt x="6667373" y="19050"/>
                  </a:lnTo>
                  <a:lnTo>
                    <a:pt x="19050" y="19050"/>
                  </a:lnTo>
                  <a:lnTo>
                    <a:pt x="19050" y="8890000"/>
                  </a:lnTo>
                  <a:close/>
                  <a:moveTo>
                    <a:pt x="6469634" y="8550783"/>
                  </a:moveTo>
                  <a:lnTo>
                    <a:pt x="216789" y="8550783"/>
                  </a:lnTo>
                  <a:lnTo>
                    <a:pt x="216789" y="358140"/>
                  </a:lnTo>
                  <a:lnTo>
                    <a:pt x="6469634" y="358140"/>
                  </a:lnTo>
                  <a:lnTo>
                    <a:pt x="6469634" y="8550783"/>
                  </a:lnTo>
                  <a:close/>
                  <a:moveTo>
                    <a:pt x="235839" y="8531733"/>
                  </a:moveTo>
                  <a:lnTo>
                    <a:pt x="6450584" y="8531733"/>
                  </a:lnTo>
                  <a:lnTo>
                    <a:pt x="6450584" y="377190"/>
                  </a:lnTo>
                  <a:lnTo>
                    <a:pt x="235839" y="377190"/>
                  </a:lnTo>
                  <a:lnTo>
                    <a:pt x="235839" y="8531733"/>
                  </a:lnTo>
                  <a:close/>
                </a:path>
              </a:pathLst>
            </a:custGeom>
            <a:solidFill>
              <a:srgbClr val="283A61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3321793" y="2826394"/>
            <a:ext cx="3937507" cy="5246370"/>
            <a:chOff x="0" y="0"/>
            <a:chExt cx="6686423" cy="89090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9525" y="9525"/>
              <a:ext cx="6667373" cy="8890000"/>
            </a:xfrm>
            <a:custGeom>
              <a:avLst/>
              <a:gdLst/>
              <a:ahLst/>
              <a:cxnLst/>
              <a:rect r="r" b="b" t="t" l="l"/>
              <a:pathLst>
                <a:path h="8890000" w="6667373">
                  <a:moveTo>
                    <a:pt x="0" y="0"/>
                  </a:moveTo>
                  <a:lnTo>
                    <a:pt x="6667373" y="0"/>
                  </a:lnTo>
                  <a:lnTo>
                    <a:pt x="6667373" y="8890000"/>
                  </a:lnTo>
                  <a:lnTo>
                    <a:pt x="0" y="8890000"/>
                  </a:lnTo>
                  <a:close/>
                </a:path>
              </a:pathLst>
            </a:custGeom>
            <a:solidFill>
              <a:srgbClr val="D45357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26314" y="367665"/>
              <a:ext cx="6233795" cy="8173593"/>
            </a:xfrm>
            <a:custGeom>
              <a:avLst/>
              <a:gdLst/>
              <a:ahLst/>
              <a:cxnLst/>
              <a:rect r="r" b="b" t="t" l="l"/>
              <a:pathLst>
                <a:path h="8173593" w="6233795">
                  <a:moveTo>
                    <a:pt x="0" y="0"/>
                  </a:moveTo>
                  <a:lnTo>
                    <a:pt x="6233795" y="0"/>
                  </a:lnTo>
                  <a:lnTo>
                    <a:pt x="6233795" y="8173593"/>
                  </a:lnTo>
                  <a:lnTo>
                    <a:pt x="0" y="8173593"/>
                  </a:lnTo>
                  <a:close/>
                </a:path>
              </a:pathLst>
            </a:custGeom>
            <a:blipFill>
              <a:blip r:embed="rId4"/>
              <a:stretch>
                <a:fillRect l="-96151" t="0" r="-33879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686423" cy="8909050"/>
            </a:xfrm>
            <a:custGeom>
              <a:avLst/>
              <a:gdLst/>
              <a:ahLst/>
              <a:cxnLst/>
              <a:rect r="r" b="b" t="t" l="l"/>
              <a:pathLst>
                <a:path h="8909050" w="6686423">
                  <a:moveTo>
                    <a:pt x="6686423" y="8909050"/>
                  </a:moveTo>
                  <a:lnTo>
                    <a:pt x="0" y="8909050"/>
                  </a:lnTo>
                  <a:lnTo>
                    <a:pt x="0" y="0"/>
                  </a:lnTo>
                  <a:lnTo>
                    <a:pt x="6686423" y="0"/>
                  </a:lnTo>
                  <a:lnTo>
                    <a:pt x="6686423" y="8909050"/>
                  </a:lnTo>
                  <a:close/>
                  <a:moveTo>
                    <a:pt x="19050" y="8890000"/>
                  </a:moveTo>
                  <a:lnTo>
                    <a:pt x="6667373" y="8890000"/>
                  </a:lnTo>
                  <a:lnTo>
                    <a:pt x="6667373" y="19050"/>
                  </a:lnTo>
                  <a:lnTo>
                    <a:pt x="19050" y="19050"/>
                  </a:lnTo>
                  <a:lnTo>
                    <a:pt x="19050" y="8890000"/>
                  </a:lnTo>
                  <a:close/>
                  <a:moveTo>
                    <a:pt x="6469634" y="8550783"/>
                  </a:moveTo>
                  <a:lnTo>
                    <a:pt x="216789" y="8550783"/>
                  </a:lnTo>
                  <a:lnTo>
                    <a:pt x="216789" y="358140"/>
                  </a:lnTo>
                  <a:lnTo>
                    <a:pt x="6469634" y="358140"/>
                  </a:lnTo>
                  <a:lnTo>
                    <a:pt x="6469634" y="8550783"/>
                  </a:lnTo>
                  <a:close/>
                  <a:moveTo>
                    <a:pt x="235839" y="8531733"/>
                  </a:moveTo>
                  <a:lnTo>
                    <a:pt x="6450584" y="8531733"/>
                  </a:lnTo>
                  <a:lnTo>
                    <a:pt x="6450584" y="377190"/>
                  </a:lnTo>
                  <a:lnTo>
                    <a:pt x="235839" y="377190"/>
                  </a:lnTo>
                  <a:lnTo>
                    <a:pt x="235839" y="8531733"/>
                  </a:lnTo>
                  <a:close/>
                </a:path>
              </a:pathLst>
            </a:custGeom>
            <a:solidFill>
              <a:srgbClr val="283A61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2082334" y="3406466"/>
            <a:ext cx="6040011" cy="408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283A61"/>
                </a:solidFill>
                <a:latin typeface="Garet"/>
                <a:ea typeface="Garet"/>
                <a:cs typeface="Garet"/>
                <a:sym typeface="Garet"/>
              </a:rPr>
              <a:t>L</a:t>
            </a:r>
            <a:r>
              <a:rPr lang="en-US" sz="2499">
                <a:solidFill>
                  <a:srgbClr val="283A61"/>
                </a:solidFill>
                <a:latin typeface="Garet"/>
                <a:ea typeface="Garet"/>
                <a:cs typeface="Garet"/>
                <a:sym typeface="Garet"/>
              </a:rPr>
              <a:t>a</a:t>
            </a:r>
            <a:r>
              <a:rPr lang="en-US" sz="2499">
                <a:solidFill>
                  <a:srgbClr val="283A61"/>
                </a:solidFill>
                <a:latin typeface="Garet"/>
                <a:ea typeface="Garet"/>
                <a:cs typeface="Garet"/>
                <a:sym typeface="Garet"/>
              </a:rPr>
              <a:t> IA puede aumentar la resolución espacial y temporal del monitoreo ambiental, habilitar pronósticos accionables y optimizar intervenciones urbanas. Un MVP en 6 meses es factible si se asegura acceso a datos, co‑diseño institucional y un ciclo de validación riguroso. El enfoque es replicable a otras ciudades y extensible a agua/ruido/energía.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082334" y="1741943"/>
            <a:ext cx="7562773" cy="119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63"/>
              </a:lnSpc>
            </a:pPr>
            <a:r>
              <a:rPr lang="en-US" sz="8799" b="true">
                <a:solidFill>
                  <a:srgbClr val="283A61"/>
                </a:solidFill>
                <a:latin typeface="Tarif Bold"/>
                <a:ea typeface="Tarif Bold"/>
                <a:cs typeface="Tarif Bold"/>
                <a:sym typeface="Tarif Bold"/>
              </a:rPr>
              <a:t>Conclu</a:t>
            </a:r>
            <a:r>
              <a:rPr lang="en-US" sz="8799" b="true">
                <a:solidFill>
                  <a:srgbClr val="283A61"/>
                </a:solidFill>
                <a:latin typeface="Tarif Bold"/>
                <a:ea typeface="Tarif Bold"/>
                <a:cs typeface="Tarif Bold"/>
                <a:sym typeface="Tarif Bold"/>
              </a:rPr>
              <a:t>siones</a:t>
            </a:r>
          </a:p>
        </p:txBody>
      </p:sp>
    </p:spTree>
  </p:cSld>
  <p:clrMapOvr>
    <a:masterClrMapping/>
  </p:clrMapOvr>
  <p:transition spd="fast">
    <p:cover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98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93480"/>
            <a:ext cx="18288000" cy="12273959"/>
          </a:xfrm>
          <a:custGeom>
            <a:avLst/>
            <a:gdLst/>
            <a:ahLst/>
            <a:cxnLst/>
            <a:rect r="r" b="b" t="t" l="l"/>
            <a:pathLst>
              <a:path h="12273959" w="18288000">
                <a:moveTo>
                  <a:pt x="0" y="0"/>
                </a:moveTo>
                <a:lnTo>
                  <a:pt x="18288000" y="0"/>
                </a:lnTo>
                <a:lnTo>
                  <a:pt x="18288000" y="12273960"/>
                </a:lnTo>
                <a:lnTo>
                  <a:pt x="0" y="12273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398" t="-61168" r="-476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42603" y="8141044"/>
            <a:ext cx="18773206" cy="2618839"/>
            <a:chOff x="0" y="0"/>
            <a:chExt cx="4944383" cy="6897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44383" cy="689735"/>
            </a:xfrm>
            <a:custGeom>
              <a:avLst/>
              <a:gdLst/>
              <a:ahLst/>
              <a:cxnLst/>
              <a:rect r="r" b="b" t="t" l="l"/>
              <a:pathLst>
                <a:path h="689735" w="4944383">
                  <a:moveTo>
                    <a:pt x="0" y="0"/>
                  </a:moveTo>
                  <a:lnTo>
                    <a:pt x="4944383" y="0"/>
                  </a:lnTo>
                  <a:lnTo>
                    <a:pt x="4944383" y="689735"/>
                  </a:lnTo>
                  <a:lnTo>
                    <a:pt x="0" y="689735"/>
                  </a:lnTo>
                  <a:close/>
                </a:path>
              </a:pathLst>
            </a:custGeom>
            <a:solidFill>
              <a:srgbClr val="283A61"/>
            </a:solidFill>
            <a:ln w="47625" cap="sq">
              <a:solidFill>
                <a:srgbClr val="283A61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944383" cy="708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8288000" cy="1634677"/>
            <a:chOff x="0" y="0"/>
            <a:chExt cx="4816593" cy="4305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430532"/>
            </a:xfrm>
            <a:custGeom>
              <a:avLst/>
              <a:gdLst/>
              <a:ahLst/>
              <a:cxnLst/>
              <a:rect r="r" b="b" t="t" l="l"/>
              <a:pathLst>
                <a:path h="43053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30532"/>
                  </a:lnTo>
                  <a:lnTo>
                    <a:pt x="0" y="430532"/>
                  </a:lnTo>
                  <a:close/>
                </a:path>
              </a:pathLst>
            </a:custGeom>
            <a:solidFill>
              <a:srgbClr val="283A61"/>
            </a:solidFill>
            <a:ln w="19050" cap="sq">
              <a:solidFill>
                <a:srgbClr val="283A61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816593" cy="4495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6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-1696639" y="2011696"/>
            <a:ext cx="7315200" cy="2912780"/>
          </a:xfrm>
          <a:custGeom>
            <a:avLst/>
            <a:gdLst/>
            <a:ahLst/>
            <a:cxnLst/>
            <a:rect r="r" b="b" t="t" l="l"/>
            <a:pathLst>
              <a:path h="2912780" w="7315200">
                <a:moveTo>
                  <a:pt x="7315200" y="0"/>
                </a:moveTo>
                <a:lnTo>
                  <a:pt x="0" y="0"/>
                </a:lnTo>
                <a:lnTo>
                  <a:pt x="0" y="2912780"/>
                </a:lnTo>
                <a:lnTo>
                  <a:pt x="7315200" y="291278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187448" y="6327759"/>
            <a:ext cx="5675572" cy="2146398"/>
          </a:xfrm>
          <a:custGeom>
            <a:avLst/>
            <a:gdLst/>
            <a:ahLst/>
            <a:cxnLst/>
            <a:rect r="r" b="b" t="t" l="l"/>
            <a:pathLst>
              <a:path h="2146398" w="5675572">
                <a:moveTo>
                  <a:pt x="0" y="0"/>
                </a:moveTo>
                <a:lnTo>
                  <a:pt x="5675572" y="0"/>
                </a:lnTo>
                <a:lnTo>
                  <a:pt x="5675572" y="2146399"/>
                </a:lnTo>
                <a:lnTo>
                  <a:pt x="0" y="21463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5618561" y="4365627"/>
            <a:ext cx="7050877" cy="1555745"/>
            <a:chOff x="0" y="0"/>
            <a:chExt cx="9401170" cy="2074327"/>
          </a:xfrm>
        </p:grpSpPr>
        <p:sp>
          <p:nvSpPr>
            <p:cNvPr name="AutoShape 12" id="12"/>
            <p:cNvSpPr/>
            <p:nvPr/>
          </p:nvSpPr>
          <p:spPr>
            <a:xfrm rot="0">
              <a:off x="0" y="0"/>
              <a:ext cx="9401170" cy="2074327"/>
            </a:xfrm>
            <a:prstGeom prst="rect">
              <a:avLst/>
            </a:prstGeom>
            <a:solidFill>
              <a:srgbClr val="283A61"/>
            </a:solid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775148" y="268814"/>
              <a:ext cx="7850873" cy="1092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6479"/>
                </a:lnSpc>
              </a:pPr>
              <a:r>
                <a:rPr lang="en-US" b="true" sz="5399">
                  <a:solidFill>
                    <a:srgbClr val="FFFFFF"/>
                  </a:solidFill>
                  <a:latin typeface="Tarif Bold"/>
                  <a:ea typeface="Tarif Bold"/>
                  <a:cs typeface="Tarif Bold"/>
                  <a:sym typeface="Tarif Bold"/>
                </a:rPr>
                <a:t>GRACIAS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3152016" y="6797423"/>
            <a:ext cx="4933090" cy="2367883"/>
          </a:xfrm>
          <a:custGeom>
            <a:avLst/>
            <a:gdLst/>
            <a:ahLst/>
            <a:cxnLst/>
            <a:rect r="r" b="b" t="t" l="l"/>
            <a:pathLst>
              <a:path h="2367883" w="4933090">
                <a:moveTo>
                  <a:pt x="0" y="0"/>
                </a:moveTo>
                <a:lnTo>
                  <a:pt x="4933091" y="0"/>
                </a:lnTo>
                <a:lnTo>
                  <a:pt x="4933091" y="2367883"/>
                </a:lnTo>
                <a:lnTo>
                  <a:pt x="0" y="23678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644172" y="2011696"/>
            <a:ext cx="6218848" cy="2272706"/>
          </a:xfrm>
          <a:custGeom>
            <a:avLst/>
            <a:gdLst/>
            <a:ahLst/>
            <a:cxnLst/>
            <a:rect r="r" b="b" t="t" l="l"/>
            <a:pathLst>
              <a:path h="2272706" w="6218848">
                <a:moveTo>
                  <a:pt x="0" y="0"/>
                </a:moveTo>
                <a:lnTo>
                  <a:pt x="6218848" y="0"/>
                </a:lnTo>
                <a:lnTo>
                  <a:pt x="6218848" y="2272707"/>
                </a:lnTo>
                <a:lnTo>
                  <a:pt x="0" y="22727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3A6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49658" y="5069213"/>
            <a:ext cx="9628973" cy="5217787"/>
          </a:xfrm>
          <a:custGeom>
            <a:avLst/>
            <a:gdLst/>
            <a:ahLst/>
            <a:cxnLst/>
            <a:rect r="r" b="b" t="t" l="l"/>
            <a:pathLst>
              <a:path h="5217787" w="9628973">
                <a:moveTo>
                  <a:pt x="0" y="0"/>
                </a:moveTo>
                <a:lnTo>
                  <a:pt x="9628973" y="0"/>
                </a:lnTo>
                <a:lnTo>
                  <a:pt x="9628973" y="5217787"/>
                </a:lnTo>
                <a:lnTo>
                  <a:pt x="0" y="52177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373" t="-98192" r="-402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36803" y="835376"/>
            <a:ext cx="9580803" cy="10300917"/>
            <a:chOff x="0" y="0"/>
            <a:chExt cx="3433544" cy="36916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33544" cy="3691616"/>
            </a:xfrm>
            <a:custGeom>
              <a:avLst/>
              <a:gdLst/>
              <a:ahLst/>
              <a:cxnLst/>
              <a:rect r="r" b="b" t="t" l="l"/>
              <a:pathLst>
                <a:path h="3691616" w="3433544">
                  <a:moveTo>
                    <a:pt x="0" y="0"/>
                  </a:moveTo>
                  <a:lnTo>
                    <a:pt x="3433544" y="0"/>
                  </a:lnTo>
                  <a:lnTo>
                    <a:pt x="3433544" y="3691616"/>
                  </a:lnTo>
                  <a:lnTo>
                    <a:pt x="0" y="3691616"/>
                  </a:lnTo>
                  <a:close/>
                </a:path>
              </a:pathLst>
            </a:custGeom>
            <a:solidFill>
              <a:srgbClr val="FFFFFF"/>
            </a:solidFill>
            <a:ln w="47625" cap="sq">
              <a:solidFill>
                <a:srgbClr val="283A61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433544" cy="37106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07384" y="2800013"/>
            <a:ext cx="8370248" cy="502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283A61"/>
                </a:solidFill>
                <a:latin typeface="Garet"/>
                <a:ea typeface="Garet"/>
                <a:cs typeface="Garet"/>
                <a:sym typeface="Garet"/>
              </a:rPr>
              <a:t>La contaminación atmosférica y el sobrecalentamiento urbano (isla de calor) son dos de los retos ambientales más críticos en ciudades. La inteligencia artificial (IA) puede integrar datos satelitales, estaciones de monitoreo, sensores de bajo costo y variables meteorológicas para estimar, ahora‑predecir (nowcasting) y pronosticar la calidad del aire y la temperatura a micro‑escala, además de optimizar intervenciones (p. ej., semaforización y logística) que reduzcan emisiones.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436803" y="-147379"/>
            <a:ext cx="9580803" cy="1176079"/>
            <a:chOff x="0" y="0"/>
            <a:chExt cx="3433544" cy="4214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33544" cy="421480"/>
            </a:xfrm>
            <a:custGeom>
              <a:avLst/>
              <a:gdLst/>
              <a:ahLst/>
              <a:cxnLst/>
              <a:rect r="r" b="b" t="t" l="l"/>
              <a:pathLst>
                <a:path h="421480" w="3433544">
                  <a:moveTo>
                    <a:pt x="0" y="0"/>
                  </a:moveTo>
                  <a:lnTo>
                    <a:pt x="3433544" y="0"/>
                  </a:lnTo>
                  <a:lnTo>
                    <a:pt x="3433544" y="421480"/>
                  </a:lnTo>
                  <a:lnTo>
                    <a:pt x="0" y="421480"/>
                  </a:lnTo>
                  <a:close/>
                </a:path>
              </a:pathLst>
            </a:custGeom>
            <a:solidFill>
              <a:srgbClr val="FFBC65"/>
            </a:solidFill>
            <a:ln w="47625" cap="sq">
              <a:solidFill>
                <a:srgbClr val="283A61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3433544" cy="4405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268990" y="2520315"/>
            <a:ext cx="6990310" cy="5246370"/>
            <a:chOff x="0" y="0"/>
            <a:chExt cx="8909050" cy="668642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9525" y="9525"/>
              <a:ext cx="8890000" cy="6667373"/>
            </a:xfrm>
            <a:custGeom>
              <a:avLst/>
              <a:gdLst/>
              <a:ahLst/>
              <a:cxnLst/>
              <a:rect r="r" b="b" t="t" l="l"/>
              <a:pathLst>
                <a:path h="6667373" w="8890000">
                  <a:moveTo>
                    <a:pt x="0" y="0"/>
                  </a:moveTo>
                  <a:lnTo>
                    <a:pt x="8890000" y="0"/>
                  </a:lnTo>
                  <a:lnTo>
                    <a:pt x="8890000" y="6667373"/>
                  </a:lnTo>
                  <a:lnTo>
                    <a:pt x="0" y="6667373"/>
                  </a:lnTo>
                  <a:close/>
                </a:path>
              </a:pathLst>
            </a:custGeom>
            <a:solidFill>
              <a:srgbClr val="D45357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82372" y="372872"/>
              <a:ext cx="8544306" cy="5940679"/>
            </a:xfrm>
            <a:custGeom>
              <a:avLst/>
              <a:gdLst/>
              <a:ahLst/>
              <a:cxnLst/>
              <a:rect r="r" b="b" t="t" l="l"/>
              <a:pathLst>
                <a:path h="5940679" w="8544306">
                  <a:moveTo>
                    <a:pt x="0" y="0"/>
                  </a:moveTo>
                  <a:lnTo>
                    <a:pt x="8544306" y="0"/>
                  </a:lnTo>
                  <a:lnTo>
                    <a:pt x="8544306" y="5940679"/>
                  </a:lnTo>
                  <a:lnTo>
                    <a:pt x="0" y="5940679"/>
                  </a:lnTo>
                  <a:close/>
                </a:path>
              </a:pathLst>
            </a:custGeom>
            <a:blipFill>
              <a:blip r:embed="rId4"/>
              <a:stretch>
                <a:fillRect l="-10989" t="0" r="-10989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909050" cy="6686423"/>
            </a:xfrm>
            <a:custGeom>
              <a:avLst/>
              <a:gdLst/>
              <a:ahLst/>
              <a:cxnLst/>
              <a:rect r="r" b="b" t="t" l="l"/>
              <a:pathLst>
                <a:path h="6686423" w="8909050">
                  <a:moveTo>
                    <a:pt x="8909050" y="6686423"/>
                  </a:moveTo>
                  <a:lnTo>
                    <a:pt x="0" y="6686423"/>
                  </a:lnTo>
                  <a:lnTo>
                    <a:pt x="0" y="0"/>
                  </a:lnTo>
                  <a:lnTo>
                    <a:pt x="8909050" y="0"/>
                  </a:lnTo>
                  <a:lnTo>
                    <a:pt x="8909050" y="6686423"/>
                  </a:lnTo>
                  <a:close/>
                  <a:moveTo>
                    <a:pt x="19050" y="6667373"/>
                  </a:moveTo>
                  <a:lnTo>
                    <a:pt x="8890000" y="6667373"/>
                  </a:lnTo>
                  <a:lnTo>
                    <a:pt x="8890000" y="19050"/>
                  </a:lnTo>
                  <a:lnTo>
                    <a:pt x="19050" y="19050"/>
                  </a:lnTo>
                  <a:lnTo>
                    <a:pt x="19050" y="6667373"/>
                  </a:lnTo>
                  <a:close/>
                  <a:moveTo>
                    <a:pt x="8736203" y="6323076"/>
                  </a:moveTo>
                  <a:lnTo>
                    <a:pt x="172847" y="6323076"/>
                  </a:lnTo>
                  <a:lnTo>
                    <a:pt x="172847" y="363347"/>
                  </a:lnTo>
                  <a:lnTo>
                    <a:pt x="8736203" y="363347"/>
                  </a:lnTo>
                  <a:lnTo>
                    <a:pt x="8736203" y="6323076"/>
                  </a:lnTo>
                  <a:close/>
                  <a:moveTo>
                    <a:pt x="191897" y="6304026"/>
                  </a:moveTo>
                  <a:lnTo>
                    <a:pt x="8717153" y="6304026"/>
                  </a:lnTo>
                  <a:lnTo>
                    <a:pt x="8717153" y="382397"/>
                  </a:lnTo>
                  <a:lnTo>
                    <a:pt x="191897" y="382397"/>
                  </a:lnTo>
                  <a:lnTo>
                    <a:pt x="191897" y="6304026"/>
                  </a:lnTo>
                  <a:close/>
                </a:path>
              </a:pathLst>
            </a:custGeom>
            <a:solidFill>
              <a:srgbClr val="283A61"/>
            </a:solidFill>
          </p:spPr>
        </p:sp>
      </p:grpSp>
    </p:spTree>
  </p:cSld>
  <p:clrMapOvr>
    <a:masterClrMapping/>
  </p:clrMapOvr>
  <p:transition spd="fast">
    <p:cover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3A6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49658" y="5069213"/>
            <a:ext cx="9628973" cy="5217787"/>
          </a:xfrm>
          <a:custGeom>
            <a:avLst/>
            <a:gdLst/>
            <a:ahLst/>
            <a:cxnLst/>
            <a:rect r="r" b="b" t="t" l="l"/>
            <a:pathLst>
              <a:path h="5217787" w="9628973">
                <a:moveTo>
                  <a:pt x="0" y="0"/>
                </a:moveTo>
                <a:lnTo>
                  <a:pt x="9628973" y="0"/>
                </a:lnTo>
                <a:lnTo>
                  <a:pt x="9628973" y="5217787"/>
                </a:lnTo>
                <a:lnTo>
                  <a:pt x="0" y="52177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373" t="-98192" r="-402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36803" y="835376"/>
            <a:ext cx="9580803" cy="10300917"/>
            <a:chOff x="0" y="0"/>
            <a:chExt cx="3433544" cy="36916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33544" cy="3691616"/>
            </a:xfrm>
            <a:custGeom>
              <a:avLst/>
              <a:gdLst/>
              <a:ahLst/>
              <a:cxnLst/>
              <a:rect r="r" b="b" t="t" l="l"/>
              <a:pathLst>
                <a:path h="3691616" w="3433544">
                  <a:moveTo>
                    <a:pt x="0" y="0"/>
                  </a:moveTo>
                  <a:lnTo>
                    <a:pt x="3433544" y="0"/>
                  </a:lnTo>
                  <a:lnTo>
                    <a:pt x="3433544" y="3691616"/>
                  </a:lnTo>
                  <a:lnTo>
                    <a:pt x="0" y="3691616"/>
                  </a:lnTo>
                  <a:close/>
                </a:path>
              </a:pathLst>
            </a:custGeom>
            <a:solidFill>
              <a:srgbClr val="FFFFFF"/>
            </a:solidFill>
            <a:ln w="47625" cap="sq">
              <a:solidFill>
                <a:srgbClr val="283A61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433544" cy="37106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436803" y="-206330"/>
            <a:ext cx="9580803" cy="1235030"/>
            <a:chOff x="0" y="0"/>
            <a:chExt cx="3433544" cy="4426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433544" cy="442607"/>
            </a:xfrm>
            <a:custGeom>
              <a:avLst/>
              <a:gdLst/>
              <a:ahLst/>
              <a:cxnLst/>
              <a:rect r="r" b="b" t="t" l="l"/>
              <a:pathLst>
                <a:path h="442607" w="3433544">
                  <a:moveTo>
                    <a:pt x="0" y="0"/>
                  </a:moveTo>
                  <a:lnTo>
                    <a:pt x="3433544" y="0"/>
                  </a:lnTo>
                  <a:lnTo>
                    <a:pt x="3433544" y="442607"/>
                  </a:lnTo>
                  <a:lnTo>
                    <a:pt x="0" y="442607"/>
                  </a:lnTo>
                  <a:close/>
                </a:path>
              </a:pathLst>
            </a:custGeom>
            <a:solidFill>
              <a:srgbClr val="D45357"/>
            </a:solidFill>
            <a:ln w="47625" cap="sq">
              <a:solidFill>
                <a:srgbClr val="283A61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3433544" cy="4616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268990" y="2520315"/>
            <a:ext cx="6990310" cy="5246370"/>
            <a:chOff x="0" y="0"/>
            <a:chExt cx="8909050" cy="668642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9525" y="9525"/>
              <a:ext cx="8890000" cy="6667373"/>
            </a:xfrm>
            <a:custGeom>
              <a:avLst/>
              <a:gdLst/>
              <a:ahLst/>
              <a:cxnLst/>
              <a:rect r="r" b="b" t="t" l="l"/>
              <a:pathLst>
                <a:path h="6667373" w="8890000">
                  <a:moveTo>
                    <a:pt x="0" y="0"/>
                  </a:moveTo>
                  <a:lnTo>
                    <a:pt x="8890000" y="0"/>
                  </a:lnTo>
                  <a:lnTo>
                    <a:pt x="8890000" y="6667373"/>
                  </a:lnTo>
                  <a:lnTo>
                    <a:pt x="0" y="6667373"/>
                  </a:lnTo>
                  <a:close/>
                </a:path>
              </a:pathLst>
            </a:custGeom>
            <a:solidFill>
              <a:srgbClr val="FFBC65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82372" y="372872"/>
              <a:ext cx="8544306" cy="5940679"/>
            </a:xfrm>
            <a:custGeom>
              <a:avLst/>
              <a:gdLst/>
              <a:ahLst/>
              <a:cxnLst/>
              <a:rect r="r" b="b" t="t" l="l"/>
              <a:pathLst>
                <a:path h="5940679" w="8544306">
                  <a:moveTo>
                    <a:pt x="0" y="0"/>
                  </a:moveTo>
                  <a:lnTo>
                    <a:pt x="8544306" y="0"/>
                  </a:lnTo>
                  <a:lnTo>
                    <a:pt x="8544306" y="5940679"/>
                  </a:lnTo>
                  <a:lnTo>
                    <a:pt x="0" y="5940679"/>
                  </a:lnTo>
                  <a:close/>
                </a:path>
              </a:pathLst>
            </a:custGeom>
            <a:blipFill>
              <a:blip r:embed="rId4"/>
              <a:stretch>
                <a:fillRect l="-2145" t="0" r="-2145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909050" cy="6686423"/>
            </a:xfrm>
            <a:custGeom>
              <a:avLst/>
              <a:gdLst/>
              <a:ahLst/>
              <a:cxnLst/>
              <a:rect r="r" b="b" t="t" l="l"/>
              <a:pathLst>
                <a:path h="6686423" w="8909050">
                  <a:moveTo>
                    <a:pt x="8909050" y="6686423"/>
                  </a:moveTo>
                  <a:lnTo>
                    <a:pt x="0" y="6686423"/>
                  </a:lnTo>
                  <a:lnTo>
                    <a:pt x="0" y="0"/>
                  </a:lnTo>
                  <a:lnTo>
                    <a:pt x="8909050" y="0"/>
                  </a:lnTo>
                  <a:lnTo>
                    <a:pt x="8909050" y="6686423"/>
                  </a:lnTo>
                  <a:close/>
                  <a:moveTo>
                    <a:pt x="19050" y="6667373"/>
                  </a:moveTo>
                  <a:lnTo>
                    <a:pt x="8890000" y="6667373"/>
                  </a:lnTo>
                  <a:lnTo>
                    <a:pt x="8890000" y="19050"/>
                  </a:lnTo>
                  <a:lnTo>
                    <a:pt x="19050" y="19050"/>
                  </a:lnTo>
                  <a:lnTo>
                    <a:pt x="19050" y="6667373"/>
                  </a:lnTo>
                  <a:close/>
                  <a:moveTo>
                    <a:pt x="8736203" y="6323076"/>
                  </a:moveTo>
                  <a:lnTo>
                    <a:pt x="172847" y="6323076"/>
                  </a:lnTo>
                  <a:lnTo>
                    <a:pt x="172847" y="363347"/>
                  </a:lnTo>
                  <a:lnTo>
                    <a:pt x="8736203" y="363347"/>
                  </a:lnTo>
                  <a:lnTo>
                    <a:pt x="8736203" y="6323076"/>
                  </a:lnTo>
                  <a:close/>
                  <a:moveTo>
                    <a:pt x="191897" y="6304026"/>
                  </a:moveTo>
                  <a:lnTo>
                    <a:pt x="8717153" y="6304026"/>
                  </a:lnTo>
                  <a:lnTo>
                    <a:pt x="8717153" y="382397"/>
                  </a:lnTo>
                  <a:lnTo>
                    <a:pt x="191897" y="382397"/>
                  </a:lnTo>
                  <a:lnTo>
                    <a:pt x="191897" y="6304026"/>
                  </a:lnTo>
                  <a:close/>
                </a:path>
              </a:pathLst>
            </a:custGeom>
            <a:solidFill>
              <a:srgbClr val="283A61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945860" y="3487106"/>
            <a:ext cx="6792719" cy="419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283A61"/>
                </a:solidFill>
                <a:latin typeface="Garet"/>
                <a:ea typeface="Garet"/>
                <a:cs typeface="Garet"/>
                <a:sym typeface="Garet"/>
              </a:rPr>
              <a:t>Diseñar y evaluar un sistema basado en IA que monitoree, pronostique y mitigue los riesgos por mala calidad del aire y altas temperaturas en zonas urbanas, priorizando acciones de control (tránsito, avisos a población, micro‑infraestructura verde).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672755"/>
            <a:ext cx="6627039" cy="676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sz="5000" b="true">
                <a:solidFill>
                  <a:srgbClr val="283A61"/>
                </a:solidFill>
                <a:latin typeface="Tarif Bold"/>
                <a:ea typeface="Tarif Bold"/>
                <a:cs typeface="Tarif Bold"/>
                <a:sym typeface="Tarif Bold"/>
              </a:rPr>
              <a:t>Obj</a:t>
            </a:r>
            <a:r>
              <a:rPr lang="en-US" b="true" sz="5000">
                <a:solidFill>
                  <a:srgbClr val="283A61"/>
                </a:solidFill>
                <a:latin typeface="Tarif Bold"/>
                <a:ea typeface="Tarif Bold"/>
                <a:cs typeface="Tarif Bold"/>
                <a:sym typeface="Tarif Bold"/>
              </a:rPr>
              <a:t>etivo general</a:t>
            </a:r>
          </a:p>
        </p:txBody>
      </p:sp>
    </p:spTree>
  </p:cSld>
  <p:clrMapOvr>
    <a:masterClrMapping/>
  </p:clrMapOvr>
  <p:transition spd="fast">
    <p:cover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C6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386901" cy="2148974"/>
            <a:chOff x="0" y="0"/>
            <a:chExt cx="3722431" cy="7701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22431" cy="770144"/>
            </a:xfrm>
            <a:custGeom>
              <a:avLst/>
              <a:gdLst/>
              <a:ahLst/>
              <a:cxnLst/>
              <a:rect r="r" b="b" t="t" l="l"/>
              <a:pathLst>
                <a:path h="770144" w="3722431">
                  <a:moveTo>
                    <a:pt x="0" y="0"/>
                  </a:moveTo>
                  <a:lnTo>
                    <a:pt x="3722431" y="0"/>
                  </a:lnTo>
                  <a:lnTo>
                    <a:pt x="3722431" y="770144"/>
                  </a:lnTo>
                  <a:lnTo>
                    <a:pt x="0" y="770144"/>
                  </a:lnTo>
                  <a:close/>
                </a:path>
              </a:pathLst>
            </a:custGeom>
            <a:solidFill>
              <a:srgbClr val="283A61"/>
            </a:solidFill>
            <a:ln w="47625" cap="sq">
              <a:solidFill>
                <a:srgbClr val="283A6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722431" cy="7891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97227" y="3347814"/>
            <a:ext cx="3787795" cy="2048500"/>
            <a:chOff x="0" y="0"/>
            <a:chExt cx="1357460" cy="7341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57460" cy="734136"/>
            </a:xfrm>
            <a:custGeom>
              <a:avLst/>
              <a:gdLst/>
              <a:ahLst/>
              <a:cxnLst/>
              <a:rect r="r" b="b" t="t" l="l"/>
              <a:pathLst>
                <a:path h="734136" w="1357460">
                  <a:moveTo>
                    <a:pt x="0" y="0"/>
                  </a:moveTo>
                  <a:lnTo>
                    <a:pt x="1357460" y="0"/>
                  </a:lnTo>
                  <a:lnTo>
                    <a:pt x="1357460" y="734136"/>
                  </a:lnTo>
                  <a:lnTo>
                    <a:pt x="0" y="734136"/>
                  </a:lnTo>
                  <a:close/>
                </a:path>
              </a:pathLst>
            </a:custGeom>
            <a:solidFill>
              <a:srgbClr val="FFFFFF"/>
            </a:solidFill>
            <a:ln w="47625" cap="sq">
              <a:solidFill>
                <a:srgbClr val="283A61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357460" cy="7531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97227" y="2855211"/>
            <a:ext cx="3787795" cy="610283"/>
            <a:chOff x="0" y="0"/>
            <a:chExt cx="1357460" cy="21871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57460" cy="218712"/>
            </a:xfrm>
            <a:custGeom>
              <a:avLst/>
              <a:gdLst/>
              <a:ahLst/>
              <a:cxnLst/>
              <a:rect r="r" b="b" t="t" l="l"/>
              <a:pathLst>
                <a:path h="218712" w="1357460">
                  <a:moveTo>
                    <a:pt x="0" y="0"/>
                  </a:moveTo>
                  <a:lnTo>
                    <a:pt x="1357460" y="0"/>
                  </a:lnTo>
                  <a:lnTo>
                    <a:pt x="1357460" y="218712"/>
                  </a:lnTo>
                  <a:lnTo>
                    <a:pt x="0" y="218712"/>
                  </a:lnTo>
                  <a:close/>
                </a:path>
              </a:pathLst>
            </a:custGeom>
            <a:solidFill>
              <a:srgbClr val="283A61"/>
            </a:solidFill>
            <a:ln w="47625" cap="sq">
              <a:solidFill>
                <a:srgbClr val="283A61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357460" cy="2377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141233" y="4295950"/>
            <a:ext cx="4356322" cy="2541103"/>
            <a:chOff x="0" y="0"/>
            <a:chExt cx="5808429" cy="3388138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656804"/>
              <a:ext cx="5808429" cy="2731334"/>
              <a:chOff x="0" y="0"/>
              <a:chExt cx="1561207" cy="73413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561207" cy="734136"/>
              </a:xfrm>
              <a:custGeom>
                <a:avLst/>
                <a:gdLst/>
                <a:ahLst/>
                <a:cxnLst/>
                <a:rect r="r" b="b" t="t" l="l"/>
                <a:pathLst>
                  <a:path h="734136" w="1561207">
                    <a:moveTo>
                      <a:pt x="0" y="0"/>
                    </a:moveTo>
                    <a:lnTo>
                      <a:pt x="1561207" y="0"/>
                    </a:lnTo>
                    <a:lnTo>
                      <a:pt x="1561207" y="734136"/>
                    </a:lnTo>
                    <a:lnTo>
                      <a:pt x="0" y="734136"/>
                    </a:ln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283A61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9050"/>
                <a:ext cx="1561207" cy="7531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326510" y="1155696"/>
              <a:ext cx="5155410" cy="2092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600">
                  <a:solidFill>
                    <a:srgbClr val="283A61"/>
                  </a:solidFill>
                  <a:latin typeface="Garet"/>
                  <a:ea typeface="Garet"/>
                  <a:cs typeface="Garet"/>
                  <a:sym typeface="Garet"/>
                </a:rPr>
                <a:t>G</a:t>
              </a:r>
              <a:r>
                <a:rPr lang="en-US" sz="2600">
                  <a:solidFill>
                    <a:srgbClr val="283A61"/>
                  </a:solidFill>
                  <a:latin typeface="Garet"/>
                  <a:ea typeface="Garet"/>
                  <a:cs typeface="Garet"/>
                  <a:sym typeface="Garet"/>
                </a:rPr>
                <a:t>enerar mapas de intensidad de isla de calor y zonas de riesgo por calor.</a:t>
              </a:r>
            </a:p>
          </p:txBody>
        </p:sp>
        <p:grpSp>
          <p:nvGrpSpPr>
            <p:cNvPr name="Group 16" id="16"/>
            <p:cNvGrpSpPr/>
            <p:nvPr/>
          </p:nvGrpSpPr>
          <p:grpSpPr>
            <a:xfrm rot="0">
              <a:off x="0" y="0"/>
              <a:ext cx="5808429" cy="813711"/>
              <a:chOff x="0" y="0"/>
              <a:chExt cx="1561207" cy="218712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561207" cy="218712"/>
              </a:xfrm>
              <a:custGeom>
                <a:avLst/>
                <a:gdLst/>
                <a:ahLst/>
                <a:cxnLst/>
                <a:rect r="r" b="b" t="t" l="l"/>
                <a:pathLst>
                  <a:path h="218712" w="1561207">
                    <a:moveTo>
                      <a:pt x="0" y="0"/>
                    </a:moveTo>
                    <a:lnTo>
                      <a:pt x="1561207" y="0"/>
                    </a:lnTo>
                    <a:lnTo>
                      <a:pt x="1561207" y="218712"/>
                    </a:lnTo>
                    <a:lnTo>
                      <a:pt x="0" y="218712"/>
                    </a:lnTo>
                    <a:close/>
                  </a:path>
                </a:pathLst>
              </a:custGeom>
              <a:solidFill>
                <a:srgbClr val="283A61"/>
              </a:solidFill>
              <a:ln w="47625" cap="sq">
                <a:solidFill>
                  <a:srgbClr val="283A61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9050"/>
                <a:ext cx="1561207" cy="2377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</p:grpSp>
      <p:grpSp>
        <p:nvGrpSpPr>
          <p:cNvPr name="Group 19" id="19"/>
          <p:cNvGrpSpPr/>
          <p:nvPr/>
        </p:nvGrpSpPr>
        <p:grpSpPr>
          <a:xfrm rot="0">
            <a:off x="1371621" y="6717197"/>
            <a:ext cx="4768261" cy="2541103"/>
            <a:chOff x="0" y="0"/>
            <a:chExt cx="6357681" cy="3388138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656804"/>
              <a:ext cx="6357681" cy="2731334"/>
              <a:chOff x="0" y="0"/>
              <a:chExt cx="1708837" cy="734136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708837" cy="734136"/>
              </a:xfrm>
              <a:custGeom>
                <a:avLst/>
                <a:gdLst/>
                <a:ahLst/>
                <a:cxnLst/>
                <a:rect r="r" b="b" t="t" l="l"/>
                <a:pathLst>
                  <a:path h="734136" w="1708837">
                    <a:moveTo>
                      <a:pt x="0" y="0"/>
                    </a:moveTo>
                    <a:lnTo>
                      <a:pt x="1708837" y="0"/>
                    </a:lnTo>
                    <a:lnTo>
                      <a:pt x="1708837" y="734136"/>
                    </a:lnTo>
                    <a:lnTo>
                      <a:pt x="0" y="734136"/>
                    </a:ln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283A61"/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19050"/>
                <a:ext cx="1708837" cy="7531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357385" y="971546"/>
              <a:ext cx="5642911" cy="2092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600">
                  <a:solidFill>
                    <a:srgbClr val="283A61"/>
                  </a:solidFill>
                  <a:latin typeface="Garet"/>
                  <a:ea typeface="Garet"/>
                  <a:cs typeface="Garet"/>
                  <a:sym typeface="Garet"/>
                </a:rPr>
                <a:t>Calibrar redes de sensores de bajo costo con modelos de corrección.</a:t>
              </a:r>
            </a:p>
          </p:txBody>
        </p:sp>
        <p:grpSp>
          <p:nvGrpSpPr>
            <p:cNvPr name="Group 24" id="24"/>
            <p:cNvGrpSpPr/>
            <p:nvPr/>
          </p:nvGrpSpPr>
          <p:grpSpPr>
            <a:xfrm rot="0">
              <a:off x="0" y="0"/>
              <a:ext cx="6357681" cy="813711"/>
              <a:chOff x="0" y="0"/>
              <a:chExt cx="1708837" cy="218712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708837" cy="218712"/>
              </a:xfrm>
              <a:custGeom>
                <a:avLst/>
                <a:gdLst/>
                <a:ahLst/>
                <a:cxnLst/>
                <a:rect r="r" b="b" t="t" l="l"/>
                <a:pathLst>
                  <a:path h="218712" w="1708837">
                    <a:moveTo>
                      <a:pt x="0" y="0"/>
                    </a:moveTo>
                    <a:lnTo>
                      <a:pt x="1708837" y="0"/>
                    </a:lnTo>
                    <a:lnTo>
                      <a:pt x="1708837" y="218712"/>
                    </a:lnTo>
                    <a:lnTo>
                      <a:pt x="0" y="218712"/>
                    </a:lnTo>
                    <a:close/>
                  </a:path>
                </a:pathLst>
              </a:custGeom>
              <a:solidFill>
                <a:srgbClr val="283A61"/>
              </a:solidFill>
              <a:ln w="47625" cap="sq">
                <a:solidFill>
                  <a:srgbClr val="283A61"/>
                </a:solidFill>
                <a:prstDash val="solid"/>
                <a:miter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19050"/>
                <a:ext cx="1708837" cy="2377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</p:grpSp>
      <p:grpSp>
        <p:nvGrpSpPr>
          <p:cNvPr name="Group 27" id="27"/>
          <p:cNvGrpSpPr/>
          <p:nvPr/>
        </p:nvGrpSpPr>
        <p:grpSpPr>
          <a:xfrm rot="0">
            <a:off x="10386901" y="-252298"/>
            <a:ext cx="8082579" cy="10822455"/>
            <a:chOff x="0" y="0"/>
            <a:chExt cx="2896614" cy="387852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896614" cy="3878523"/>
            </a:xfrm>
            <a:custGeom>
              <a:avLst/>
              <a:gdLst/>
              <a:ahLst/>
              <a:cxnLst/>
              <a:rect r="r" b="b" t="t" l="l"/>
              <a:pathLst>
                <a:path h="3878523" w="2896614">
                  <a:moveTo>
                    <a:pt x="0" y="0"/>
                  </a:moveTo>
                  <a:lnTo>
                    <a:pt x="2896614" y="0"/>
                  </a:lnTo>
                  <a:lnTo>
                    <a:pt x="2896614" y="3878523"/>
                  </a:lnTo>
                  <a:lnTo>
                    <a:pt x="0" y="3878523"/>
                  </a:lnTo>
                  <a:close/>
                </a:path>
              </a:pathLst>
            </a:custGeom>
            <a:solidFill>
              <a:srgbClr val="FFFFFF"/>
            </a:solidFill>
            <a:ln w="47625" cap="sq">
              <a:solidFill>
                <a:srgbClr val="283A61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2896614" cy="3897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0386901" y="0"/>
            <a:ext cx="15327463" cy="10287000"/>
          </a:xfrm>
          <a:custGeom>
            <a:avLst/>
            <a:gdLst/>
            <a:ahLst/>
            <a:cxnLst/>
            <a:rect r="r" b="b" t="t" l="l"/>
            <a:pathLst>
              <a:path h="10287000" w="15327463">
                <a:moveTo>
                  <a:pt x="0" y="0"/>
                </a:moveTo>
                <a:lnTo>
                  <a:pt x="15327463" y="0"/>
                </a:lnTo>
                <a:lnTo>
                  <a:pt x="1532746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398" t="-61168" r="-4769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10386901" y="4510989"/>
            <a:ext cx="7901099" cy="5776011"/>
            <a:chOff x="0" y="0"/>
            <a:chExt cx="2080948" cy="1521254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080948" cy="1521254"/>
            </a:xfrm>
            <a:custGeom>
              <a:avLst/>
              <a:gdLst/>
              <a:ahLst/>
              <a:cxnLst/>
              <a:rect r="r" b="b" t="t" l="l"/>
              <a:pathLst>
                <a:path h="1521254" w="2080948">
                  <a:moveTo>
                    <a:pt x="0" y="0"/>
                  </a:moveTo>
                  <a:lnTo>
                    <a:pt x="2080948" y="0"/>
                  </a:lnTo>
                  <a:lnTo>
                    <a:pt x="2080948" y="1521254"/>
                  </a:lnTo>
                  <a:lnTo>
                    <a:pt x="0" y="1521254"/>
                  </a:lnTo>
                  <a:close/>
                </a:path>
              </a:pathLst>
            </a:custGeom>
            <a:solidFill>
              <a:srgbClr val="FFBC65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28575"/>
              <a:ext cx="2080948" cy="1549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8"/>
                </a:lnSpc>
              </a:pPr>
            </a:p>
          </p:txBody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11330533" y="1278219"/>
            <a:ext cx="6195314" cy="4649709"/>
            <a:chOff x="0" y="0"/>
            <a:chExt cx="8909050" cy="6686423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9525" y="9525"/>
              <a:ext cx="8890000" cy="6667373"/>
            </a:xfrm>
            <a:custGeom>
              <a:avLst/>
              <a:gdLst/>
              <a:ahLst/>
              <a:cxnLst/>
              <a:rect r="r" b="b" t="t" l="l"/>
              <a:pathLst>
                <a:path h="6667373" w="8890000">
                  <a:moveTo>
                    <a:pt x="0" y="0"/>
                  </a:moveTo>
                  <a:lnTo>
                    <a:pt x="8890000" y="0"/>
                  </a:lnTo>
                  <a:lnTo>
                    <a:pt x="8890000" y="6667373"/>
                  </a:lnTo>
                  <a:lnTo>
                    <a:pt x="0" y="6667373"/>
                  </a:lnTo>
                  <a:close/>
                </a:path>
              </a:pathLst>
            </a:custGeom>
            <a:solidFill>
              <a:srgbClr val="7198D4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182372" y="372872"/>
              <a:ext cx="8544306" cy="5940679"/>
            </a:xfrm>
            <a:custGeom>
              <a:avLst/>
              <a:gdLst/>
              <a:ahLst/>
              <a:cxnLst/>
              <a:rect r="r" b="b" t="t" l="l"/>
              <a:pathLst>
                <a:path h="5940679" w="8544306">
                  <a:moveTo>
                    <a:pt x="0" y="0"/>
                  </a:moveTo>
                  <a:lnTo>
                    <a:pt x="8544306" y="0"/>
                  </a:lnTo>
                  <a:lnTo>
                    <a:pt x="8544306" y="5940679"/>
                  </a:lnTo>
                  <a:lnTo>
                    <a:pt x="0" y="5940679"/>
                  </a:lnTo>
                  <a:close/>
                </a:path>
              </a:pathLst>
            </a:custGeom>
            <a:blipFill>
              <a:blip r:embed="rId4"/>
              <a:stretch>
                <a:fillRect l="-11802" t="0" r="-11802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909050" cy="6686423"/>
            </a:xfrm>
            <a:custGeom>
              <a:avLst/>
              <a:gdLst/>
              <a:ahLst/>
              <a:cxnLst/>
              <a:rect r="r" b="b" t="t" l="l"/>
              <a:pathLst>
                <a:path h="6686423" w="8909050">
                  <a:moveTo>
                    <a:pt x="8909050" y="6686423"/>
                  </a:moveTo>
                  <a:lnTo>
                    <a:pt x="0" y="6686423"/>
                  </a:lnTo>
                  <a:lnTo>
                    <a:pt x="0" y="0"/>
                  </a:lnTo>
                  <a:lnTo>
                    <a:pt x="8909050" y="0"/>
                  </a:lnTo>
                  <a:lnTo>
                    <a:pt x="8909050" y="6686423"/>
                  </a:lnTo>
                  <a:close/>
                  <a:moveTo>
                    <a:pt x="19050" y="6667373"/>
                  </a:moveTo>
                  <a:lnTo>
                    <a:pt x="8890000" y="6667373"/>
                  </a:lnTo>
                  <a:lnTo>
                    <a:pt x="8890000" y="19050"/>
                  </a:lnTo>
                  <a:lnTo>
                    <a:pt x="19050" y="19050"/>
                  </a:lnTo>
                  <a:lnTo>
                    <a:pt x="19050" y="6667373"/>
                  </a:lnTo>
                  <a:close/>
                  <a:moveTo>
                    <a:pt x="8736203" y="6323076"/>
                  </a:moveTo>
                  <a:lnTo>
                    <a:pt x="172847" y="6323076"/>
                  </a:lnTo>
                  <a:lnTo>
                    <a:pt x="172847" y="363347"/>
                  </a:lnTo>
                  <a:lnTo>
                    <a:pt x="8736203" y="363347"/>
                  </a:lnTo>
                  <a:lnTo>
                    <a:pt x="8736203" y="6323076"/>
                  </a:lnTo>
                  <a:close/>
                  <a:moveTo>
                    <a:pt x="191897" y="6304026"/>
                  </a:moveTo>
                  <a:lnTo>
                    <a:pt x="8717153" y="6304026"/>
                  </a:lnTo>
                  <a:lnTo>
                    <a:pt x="8717153" y="382397"/>
                  </a:lnTo>
                  <a:lnTo>
                    <a:pt x="191897" y="382397"/>
                  </a:lnTo>
                  <a:lnTo>
                    <a:pt x="191897" y="6304026"/>
                  </a:lnTo>
                  <a:close/>
                </a:path>
              </a:pathLst>
            </a:custGeom>
            <a:solidFill>
              <a:srgbClr val="283A61"/>
            </a:solid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8002770" y="7203606"/>
            <a:ext cx="4768261" cy="2541103"/>
            <a:chOff x="0" y="0"/>
            <a:chExt cx="6357681" cy="3388138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656804"/>
              <a:ext cx="6357681" cy="2731334"/>
              <a:chOff x="0" y="0"/>
              <a:chExt cx="1708837" cy="734136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1708837" cy="734136"/>
              </a:xfrm>
              <a:custGeom>
                <a:avLst/>
                <a:gdLst/>
                <a:ahLst/>
                <a:cxnLst/>
                <a:rect r="r" b="b" t="t" l="l"/>
                <a:pathLst>
                  <a:path h="734136" w="1708837">
                    <a:moveTo>
                      <a:pt x="0" y="0"/>
                    </a:moveTo>
                    <a:lnTo>
                      <a:pt x="1708837" y="0"/>
                    </a:lnTo>
                    <a:lnTo>
                      <a:pt x="1708837" y="734136"/>
                    </a:lnTo>
                    <a:lnTo>
                      <a:pt x="0" y="734136"/>
                    </a:ln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283A61"/>
                </a:solidFill>
                <a:prstDash val="solid"/>
                <a:miter/>
              </a:ln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19050"/>
                <a:ext cx="1708837" cy="7531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sp>
          <p:nvSpPr>
            <p:cNvPr name="TextBox 42" id="42"/>
            <p:cNvSpPr txBox="true"/>
            <p:nvPr/>
          </p:nvSpPr>
          <p:spPr>
            <a:xfrm rot="0">
              <a:off x="357385" y="971546"/>
              <a:ext cx="5642911" cy="2105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283A61"/>
                  </a:solidFill>
                  <a:latin typeface="Garet"/>
                  <a:ea typeface="Garet"/>
                  <a:cs typeface="Garet"/>
                  <a:sym typeface="Garet"/>
                </a:rPr>
                <a:t>Pro</a:t>
              </a:r>
              <a:r>
                <a:rPr lang="en-US" sz="2100">
                  <a:solidFill>
                    <a:srgbClr val="283A61"/>
                  </a:solidFill>
                  <a:latin typeface="Garet"/>
                  <a:ea typeface="Garet"/>
                  <a:cs typeface="Garet"/>
                  <a:sym typeface="Garet"/>
                </a:rPr>
                <a:t>bar un módulo de optimización de semáforos con aprendizaje por refuerzo para reducir congestión/emisiones.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0"/>
              <a:ext cx="6357681" cy="813711"/>
              <a:chOff x="0" y="0"/>
              <a:chExt cx="1708837" cy="218712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08837" cy="218712"/>
              </a:xfrm>
              <a:custGeom>
                <a:avLst/>
                <a:gdLst/>
                <a:ahLst/>
                <a:cxnLst/>
                <a:rect r="r" b="b" t="t" l="l"/>
                <a:pathLst>
                  <a:path h="218712" w="1708837">
                    <a:moveTo>
                      <a:pt x="0" y="0"/>
                    </a:moveTo>
                    <a:lnTo>
                      <a:pt x="1708837" y="0"/>
                    </a:lnTo>
                    <a:lnTo>
                      <a:pt x="1708837" y="218712"/>
                    </a:lnTo>
                    <a:lnTo>
                      <a:pt x="0" y="218712"/>
                    </a:lnTo>
                    <a:close/>
                  </a:path>
                </a:pathLst>
              </a:custGeom>
              <a:solidFill>
                <a:srgbClr val="283A61"/>
              </a:solidFill>
              <a:ln w="47625" cap="sq">
                <a:solidFill>
                  <a:srgbClr val="283A61"/>
                </a:solidFill>
                <a:prstDash val="solid"/>
                <a:miter/>
              </a:ln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19050"/>
                <a:ext cx="1708837" cy="2377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</p:grpSp>
      <p:grpSp>
        <p:nvGrpSpPr>
          <p:cNvPr name="Group 46" id="46"/>
          <p:cNvGrpSpPr/>
          <p:nvPr/>
        </p:nvGrpSpPr>
        <p:grpSpPr>
          <a:xfrm rot="0">
            <a:off x="12491039" y="6128443"/>
            <a:ext cx="4768261" cy="2541103"/>
            <a:chOff x="0" y="0"/>
            <a:chExt cx="6357681" cy="3388138"/>
          </a:xfrm>
        </p:grpSpPr>
        <p:grpSp>
          <p:nvGrpSpPr>
            <p:cNvPr name="Group 47" id="47"/>
            <p:cNvGrpSpPr/>
            <p:nvPr/>
          </p:nvGrpSpPr>
          <p:grpSpPr>
            <a:xfrm rot="0">
              <a:off x="0" y="656804"/>
              <a:ext cx="6357681" cy="2731334"/>
              <a:chOff x="0" y="0"/>
              <a:chExt cx="1708837" cy="734136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708837" cy="734136"/>
              </a:xfrm>
              <a:custGeom>
                <a:avLst/>
                <a:gdLst/>
                <a:ahLst/>
                <a:cxnLst/>
                <a:rect r="r" b="b" t="t" l="l"/>
                <a:pathLst>
                  <a:path h="734136" w="1708837">
                    <a:moveTo>
                      <a:pt x="0" y="0"/>
                    </a:moveTo>
                    <a:lnTo>
                      <a:pt x="1708837" y="0"/>
                    </a:lnTo>
                    <a:lnTo>
                      <a:pt x="1708837" y="734136"/>
                    </a:lnTo>
                    <a:lnTo>
                      <a:pt x="0" y="734136"/>
                    </a:ln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283A61"/>
                </a:solidFill>
                <a:prstDash val="solid"/>
                <a:miter/>
              </a:ln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19050"/>
                <a:ext cx="1708837" cy="7531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sp>
          <p:nvSpPr>
            <p:cNvPr name="TextBox 50" id="50"/>
            <p:cNvSpPr txBox="true"/>
            <p:nvPr/>
          </p:nvSpPr>
          <p:spPr>
            <a:xfrm rot="0">
              <a:off x="357385" y="971546"/>
              <a:ext cx="5642911" cy="1571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600">
                  <a:solidFill>
                    <a:srgbClr val="283A61"/>
                  </a:solidFill>
                  <a:latin typeface="Garet"/>
                  <a:ea typeface="Garet"/>
                  <a:cs typeface="Garet"/>
                  <a:sym typeface="Garet"/>
                </a:rPr>
                <a:t>D</a:t>
              </a:r>
              <a:r>
                <a:rPr lang="en-US" sz="2600">
                  <a:solidFill>
                    <a:srgbClr val="283A61"/>
                  </a:solidFill>
                  <a:latin typeface="Garet"/>
                  <a:ea typeface="Garet"/>
                  <a:cs typeface="Garet"/>
                  <a:sym typeface="Garet"/>
                </a:rPr>
                <a:t>esplegar un tablero con alertas y posibles escenarios 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0"/>
              <a:ext cx="6357681" cy="813711"/>
              <a:chOff x="0" y="0"/>
              <a:chExt cx="1708837" cy="218712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1708837" cy="218712"/>
              </a:xfrm>
              <a:custGeom>
                <a:avLst/>
                <a:gdLst/>
                <a:ahLst/>
                <a:cxnLst/>
                <a:rect r="r" b="b" t="t" l="l"/>
                <a:pathLst>
                  <a:path h="218712" w="1708837">
                    <a:moveTo>
                      <a:pt x="0" y="0"/>
                    </a:moveTo>
                    <a:lnTo>
                      <a:pt x="1708837" y="0"/>
                    </a:lnTo>
                    <a:lnTo>
                      <a:pt x="1708837" y="218712"/>
                    </a:lnTo>
                    <a:lnTo>
                      <a:pt x="0" y="218712"/>
                    </a:lnTo>
                    <a:close/>
                  </a:path>
                </a:pathLst>
              </a:custGeom>
              <a:solidFill>
                <a:srgbClr val="283A61"/>
              </a:solidFill>
              <a:ln w="47625" cap="sq">
                <a:solidFill>
                  <a:srgbClr val="283A61"/>
                </a:solidFill>
                <a:prstDash val="solid"/>
                <a:miter/>
              </a:ln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0" y="-19050"/>
                <a:ext cx="1708837" cy="2377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</p:grpSp>
      <p:sp>
        <p:nvSpPr>
          <p:cNvPr name="TextBox 54" id="54"/>
          <p:cNvSpPr txBox="true"/>
          <p:nvPr/>
        </p:nvSpPr>
        <p:spPr>
          <a:xfrm rot="0">
            <a:off x="1841016" y="3725344"/>
            <a:ext cx="3300217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2400">
                <a:solidFill>
                  <a:srgbClr val="283A61"/>
                </a:solidFill>
                <a:latin typeface="Garet"/>
                <a:ea typeface="Garet"/>
                <a:cs typeface="Garet"/>
                <a:sym typeface="Garet"/>
              </a:rPr>
              <a:t>Int</a:t>
            </a:r>
            <a:r>
              <a:rPr lang="en-US" sz="2400">
                <a:solidFill>
                  <a:srgbClr val="283A61"/>
                </a:solidFill>
                <a:latin typeface="Garet"/>
                <a:ea typeface="Garet"/>
                <a:cs typeface="Garet"/>
                <a:sym typeface="Garet"/>
              </a:rPr>
              <a:t>egrar fuentes de datos en un lago de datos estandarizado.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371621" y="654952"/>
            <a:ext cx="7643659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b="true" sz="6399">
                <a:solidFill>
                  <a:srgbClr val="EEF8FF"/>
                </a:solidFill>
                <a:latin typeface="Tarif Bold"/>
                <a:ea typeface="Tarif Bold"/>
                <a:cs typeface="Tarif Bold"/>
                <a:sym typeface="Tarif Bold"/>
              </a:rPr>
              <a:t>Objetiv</a:t>
            </a:r>
            <a:r>
              <a:rPr lang="en-US" b="true" sz="6399">
                <a:solidFill>
                  <a:srgbClr val="EEF8FF"/>
                </a:solidFill>
                <a:latin typeface="Tarif Bold"/>
                <a:ea typeface="Tarif Bold"/>
                <a:cs typeface="Tarif Bold"/>
                <a:sym typeface="Tarif Bold"/>
              </a:rPr>
              <a:t>os específicos</a:t>
            </a:r>
          </a:p>
        </p:txBody>
      </p:sp>
    </p:spTree>
  </p:cSld>
  <p:clrMapOvr>
    <a:masterClrMapping/>
  </p:clrMapOvr>
  <p:transition spd="fast">
    <p:cover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98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382550"/>
            <a:ext cx="18288000" cy="4847425"/>
          </a:xfrm>
          <a:custGeom>
            <a:avLst/>
            <a:gdLst/>
            <a:ahLst/>
            <a:cxnLst/>
            <a:rect r="r" b="b" t="t" l="l"/>
            <a:pathLst>
              <a:path h="4847425" w="18288000">
                <a:moveTo>
                  <a:pt x="0" y="0"/>
                </a:moveTo>
                <a:lnTo>
                  <a:pt x="18288000" y="0"/>
                </a:lnTo>
                <a:lnTo>
                  <a:pt x="18288000" y="4847425"/>
                </a:lnTo>
                <a:lnTo>
                  <a:pt x="0" y="4847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77272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25851" y="-729762"/>
            <a:ext cx="19686318" cy="7112312"/>
            <a:chOff x="0" y="0"/>
            <a:chExt cx="7055132" cy="25488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055132" cy="2548892"/>
            </a:xfrm>
            <a:custGeom>
              <a:avLst/>
              <a:gdLst/>
              <a:ahLst/>
              <a:cxnLst/>
              <a:rect r="r" b="b" t="t" l="l"/>
              <a:pathLst>
                <a:path h="2548892" w="7055132">
                  <a:moveTo>
                    <a:pt x="0" y="0"/>
                  </a:moveTo>
                  <a:lnTo>
                    <a:pt x="7055132" y="0"/>
                  </a:lnTo>
                  <a:lnTo>
                    <a:pt x="7055132" y="2548892"/>
                  </a:lnTo>
                  <a:lnTo>
                    <a:pt x="0" y="2548892"/>
                  </a:lnTo>
                  <a:close/>
                </a:path>
              </a:pathLst>
            </a:custGeom>
            <a:solidFill>
              <a:srgbClr val="283A6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7055132" cy="2567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436803" y="-402378"/>
            <a:ext cx="18953403" cy="2130061"/>
            <a:chOff x="0" y="0"/>
            <a:chExt cx="6792472" cy="7633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792472" cy="763366"/>
            </a:xfrm>
            <a:custGeom>
              <a:avLst/>
              <a:gdLst/>
              <a:ahLst/>
              <a:cxnLst/>
              <a:rect r="r" b="b" t="t" l="l"/>
              <a:pathLst>
                <a:path h="763366" w="6792472">
                  <a:moveTo>
                    <a:pt x="0" y="0"/>
                  </a:moveTo>
                  <a:lnTo>
                    <a:pt x="6792472" y="0"/>
                  </a:lnTo>
                  <a:lnTo>
                    <a:pt x="6792472" y="763366"/>
                  </a:lnTo>
                  <a:lnTo>
                    <a:pt x="0" y="763366"/>
                  </a:lnTo>
                  <a:close/>
                </a:path>
              </a:pathLst>
            </a:custGeom>
            <a:solidFill>
              <a:srgbClr val="7198D4"/>
            </a:solidFill>
            <a:ln w="47625" cap="sq">
              <a:solidFill>
                <a:srgbClr val="283A61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6792472" cy="7824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862556"/>
            <a:ext cx="12956702" cy="10145862"/>
            <a:chOff x="0" y="0"/>
            <a:chExt cx="4643390" cy="363604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643390" cy="3636048"/>
            </a:xfrm>
            <a:custGeom>
              <a:avLst/>
              <a:gdLst/>
              <a:ahLst/>
              <a:cxnLst/>
              <a:rect r="r" b="b" t="t" l="l"/>
              <a:pathLst>
                <a:path h="3636048" w="4643390">
                  <a:moveTo>
                    <a:pt x="0" y="0"/>
                  </a:moveTo>
                  <a:lnTo>
                    <a:pt x="4643390" y="0"/>
                  </a:lnTo>
                  <a:lnTo>
                    <a:pt x="4643390" y="3636048"/>
                  </a:lnTo>
                  <a:lnTo>
                    <a:pt x="0" y="3636048"/>
                  </a:lnTo>
                  <a:close/>
                </a:path>
              </a:pathLst>
            </a:custGeom>
            <a:solidFill>
              <a:srgbClr val="FFFFFF"/>
            </a:solidFill>
            <a:ln w="47625" cap="sq">
              <a:solidFill>
                <a:srgbClr val="283A61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4643390" cy="36550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082334" y="1352489"/>
            <a:ext cx="7562773" cy="198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true">
                <a:solidFill>
                  <a:srgbClr val="283A61"/>
                </a:solidFill>
                <a:latin typeface="Tarif Bold"/>
                <a:ea typeface="Tarif Bold"/>
                <a:cs typeface="Tarif Bold"/>
                <a:sym typeface="Tarif Bold"/>
              </a:rPr>
              <a:t>Ju</a:t>
            </a:r>
            <a:r>
              <a:rPr lang="en-US" sz="5000" b="true">
                <a:solidFill>
                  <a:srgbClr val="283A61"/>
                </a:solidFill>
                <a:latin typeface="Tarif Bold"/>
                <a:ea typeface="Tarif Bold"/>
                <a:cs typeface="Tarif Bold"/>
                <a:sym typeface="Tarif Bold"/>
              </a:rPr>
              <a:t>stificación</a:t>
            </a:r>
          </a:p>
          <a:p>
            <a:pPr algn="l">
              <a:lnSpc>
                <a:spcPts val="5150"/>
              </a:lnSpc>
            </a:pPr>
          </a:p>
          <a:p>
            <a:pPr algn="l">
              <a:lnSpc>
                <a:spcPts val="5150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9039898" y="2060886"/>
            <a:ext cx="6747960" cy="2551956"/>
          </a:xfrm>
          <a:custGeom>
            <a:avLst/>
            <a:gdLst/>
            <a:ahLst/>
            <a:cxnLst/>
            <a:rect r="r" b="b" t="t" l="l"/>
            <a:pathLst>
              <a:path h="2551956" w="6747960">
                <a:moveTo>
                  <a:pt x="0" y="0"/>
                </a:moveTo>
                <a:lnTo>
                  <a:pt x="6747960" y="0"/>
                </a:lnTo>
                <a:lnTo>
                  <a:pt x="6747960" y="2551956"/>
                </a:lnTo>
                <a:lnTo>
                  <a:pt x="0" y="25519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15822567" y="4954069"/>
            <a:ext cx="6747960" cy="2551956"/>
          </a:xfrm>
          <a:custGeom>
            <a:avLst/>
            <a:gdLst/>
            <a:ahLst/>
            <a:cxnLst/>
            <a:rect r="r" b="b" t="t" l="l"/>
            <a:pathLst>
              <a:path h="2551956" w="6747960">
                <a:moveTo>
                  <a:pt x="6747960" y="0"/>
                </a:moveTo>
                <a:lnTo>
                  <a:pt x="0" y="0"/>
                </a:lnTo>
                <a:lnTo>
                  <a:pt x="0" y="2551956"/>
                </a:lnTo>
                <a:lnTo>
                  <a:pt x="6747960" y="2551956"/>
                </a:lnTo>
                <a:lnTo>
                  <a:pt x="67479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1755525" y="1813530"/>
            <a:ext cx="5706349" cy="7707393"/>
            <a:chOff x="0" y="0"/>
            <a:chExt cx="2045027" cy="276215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45027" cy="2762155"/>
            </a:xfrm>
            <a:custGeom>
              <a:avLst/>
              <a:gdLst/>
              <a:ahLst/>
              <a:cxnLst/>
              <a:rect r="r" b="b" t="t" l="l"/>
              <a:pathLst>
                <a:path h="2762155" w="2045027">
                  <a:moveTo>
                    <a:pt x="0" y="0"/>
                  </a:moveTo>
                  <a:lnTo>
                    <a:pt x="2045027" y="0"/>
                  </a:lnTo>
                  <a:lnTo>
                    <a:pt x="2045027" y="2762155"/>
                  </a:lnTo>
                  <a:lnTo>
                    <a:pt x="0" y="2762155"/>
                  </a:lnTo>
                  <a:close/>
                </a:path>
              </a:pathLst>
            </a:custGeom>
            <a:solidFill>
              <a:srgbClr val="283A61"/>
            </a:solidFill>
            <a:ln w="47625" cap="sq">
              <a:solidFill>
                <a:srgbClr val="283A61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2045027" cy="278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1475849" y="1552378"/>
            <a:ext cx="5783451" cy="7705922"/>
            <a:chOff x="0" y="0"/>
            <a:chExt cx="6686423" cy="89090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9525" y="9525"/>
              <a:ext cx="6667373" cy="8890000"/>
            </a:xfrm>
            <a:custGeom>
              <a:avLst/>
              <a:gdLst/>
              <a:ahLst/>
              <a:cxnLst/>
              <a:rect r="r" b="b" t="t" l="l"/>
              <a:pathLst>
                <a:path h="8890000" w="6667373">
                  <a:moveTo>
                    <a:pt x="0" y="0"/>
                  </a:moveTo>
                  <a:lnTo>
                    <a:pt x="6667373" y="0"/>
                  </a:lnTo>
                  <a:lnTo>
                    <a:pt x="6667373" y="8890000"/>
                  </a:lnTo>
                  <a:lnTo>
                    <a:pt x="0" y="8890000"/>
                  </a:lnTo>
                  <a:close/>
                </a:path>
              </a:pathLst>
            </a:custGeom>
            <a:solidFill>
              <a:srgbClr val="FFBC65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26314" y="367665"/>
              <a:ext cx="6233795" cy="8173593"/>
            </a:xfrm>
            <a:custGeom>
              <a:avLst/>
              <a:gdLst/>
              <a:ahLst/>
              <a:cxnLst/>
              <a:rect r="r" b="b" t="t" l="l"/>
              <a:pathLst>
                <a:path h="8173593" w="6233795">
                  <a:moveTo>
                    <a:pt x="0" y="0"/>
                  </a:moveTo>
                  <a:lnTo>
                    <a:pt x="6233795" y="0"/>
                  </a:lnTo>
                  <a:lnTo>
                    <a:pt x="6233795" y="8173593"/>
                  </a:lnTo>
                  <a:lnTo>
                    <a:pt x="0" y="8173593"/>
                  </a:lnTo>
                  <a:close/>
                </a:path>
              </a:pathLst>
            </a:custGeom>
            <a:blipFill>
              <a:blip r:embed="rId6"/>
              <a:stretch>
                <a:fillRect l="-48215" t="0" r="-48215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686423" cy="8909050"/>
            </a:xfrm>
            <a:custGeom>
              <a:avLst/>
              <a:gdLst/>
              <a:ahLst/>
              <a:cxnLst/>
              <a:rect r="r" b="b" t="t" l="l"/>
              <a:pathLst>
                <a:path h="8909050" w="6686423">
                  <a:moveTo>
                    <a:pt x="6686423" y="8909050"/>
                  </a:moveTo>
                  <a:lnTo>
                    <a:pt x="0" y="8909050"/>
                  </a:lnTo>
                  <a:lnTo>
                    <a:pt x="0" y="0"/>
                  </a:lnTo>
                  <a:lnTo>
                    <a:pt x="6686423" y="0"/>
                  </a:lnTo>
                  <a:lnTo>
                    <a:pt x="6686423" y="8909050"/>
                  </a:lnTo>
                  <a:close/>
                  <a:moveTo>
                    <a:pt x="19050" y="8890000"/>
                  </a:moveTo>
                  <a:lnTo>
                    <a:pt x="6667373" y="8890000"/>
                  </a:lnTo>
                  <a:lnTo>
                    <a:pt x="6667373" y="19050"/>
                  </a:lnTo>
                  <a:lnTo>
                    <a:pt x="19050" y="19050"/>
                  </a:lnTo>
                  <a:lnTo>
                    <a:pt x="19050" y="8890000"/>
                  </a:lnTo>
                  <a:close/>
                  <a:moveTo>
                    <a:pt x="6469634" y="8550783"/>
                  </a:moveTo>
                  <a:lnTo>
                    <a:pt x="216789" y="8550783"/>
                  </a:lnTo>
                  <a:lnTo>
                    <a:pt x="216789" y="358140"/>
                  </a:lnTo>
                  <a:lnTo>
                    <a:pt x="6469634" y="358140"/>
                  </a:lnTo>
                  <a:lnTo>
                    <a:pt x="6469634" y="8550783"/>
                  </a:lnTo>
                  <a:close/>
                  <a:moveTo>
                    <a:pt x="235839" y="8531733"/>
                  </a:moveTo>
                  <a:lnTo>
                    <a:pt x="6450584" y="8531733"/>
                  </a:lnTo>
                  <a:lnTo>
                    <a:pt x="6450584" y="377190"/>
                  </a:lnTo>
                  <a:lnTo>
                    <a:pt x="235839" y="377190"/>
                  </a:lnTo>
                  <a:lnTo>
                    <a:pt x="235839" y="8531733"/>
                  </a:lnTo>
                  <a:close/>
                </a:path>
              </a:pathLst>
            </a:custGeom>
            <a:solidFill>
              <a:srgbClr val="283A61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723322" y="2953550"/>
            <a:ext cx="8280798" cy="685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9916" indent="-304958" lvl="1">
              <a:lnSpc>
                <a:spcPts val="3389"/>
              </a:lnSpc>
              <a:buFont typeface="Arial"/>
              <a:buChar char="•"/>
            </a:pPr>
            <a:r>
              <a:rPr lang="en-US" sz="2824">
                <a:solidFill>
                  <a:srgbClr val="283A61"/>
                </a:solidFill>
                <a:latin typeface="Garet"/>
                <a:ea typeface="Garet"/>
                <a:cs typeface="Garet"/>
                <a:sym typeface="Garet"/>
              </a:rPr>
              <a:t>Salud pública y resiliencia: mejorar la toma de decisiones ante episodios de contaminación/olas de calor.</a:t>
            </a:r>
          </a:p>
          <a:p>
            <a:pPr algn="l">
              <a:lnSpc>
                <a:spcPts val="3389"/>
              </a:lnSpc>
            </a:pPr>
          </a:p>
          <a:p>
            <a:pPr algn="l" marL="609916" indent="-304958" lvl="1">
              <a:lnSpc>
                <a:spcPts val="3389"/>
              </a:lnSpc>
              <a:buFont typeface="Arial"/>
              <a:buChar char="•"/>
            </a:pPr>
            <a:r>
              <a:rPr lang="en-US" sz="2824">
                <a:solidFill>
                  <a:srgbClr val="283A61"/>
                </a:solidFill>
                <a:latin typeface="Garet"/>
                <a:ea typeface="Garet"/>
                <a:cs typeface="Garet"/>
                <a:sym typeface="Garet"/>
              </a:rPr>
              <a:t>Eficiencia y costo‑beneficio: usar IA y sensores asequibles para ampliar cobertura y precisión.</a:t>
            </a:r>
          </a:p>
          <a:p>
            <a:pPr algn="l">
              <a:lnSpc>
                <a:spcPts val="3389"/>
              </a:lnSpc>
            </a:pPr>
          </a:p>
          <a:p>
            <a:pPr algn="l" marL="609916" indent="-304958" lvl="1">
              <a:lnSpc>
                <a:spcPts val="3389"/>
              </a:lnSpc>
              <a:buFont typeface="Arial"/>
              <a:buChar char="•"/>
            </a:pPr>
            <a:r>
              <a:rPr lang="en-US" sz="2824">
                <a:solidFill>
                  <a:srgbClr val="283A61"/>
                </a:solidFill>
                <a:latin typeface="Garet"/>
                <a:ea typeface="Garet"/>
                <a:cs typeface="Garet"/>
                <a:sym typeface="Garet"/>
              </a:rPr>
              <a:t>Política pública basada en evidencia: insumos para planes de calidad del aire, movilidad y adaptación.</a:t>
            </a:r>
          </a:p>
          <a:p>
            <a:pPr algn="l">
              <a:lnSpc>
                <a:spcPts val="3389"/>
              </a:lnSpc>
            </a:pPr>
          </a:p>
          <a:p>
            <a:pPr algn="l" marL="609916" indent="-304958" lvl="1">
              <a:lnSpc>
                <a:spcPts val="3389"/>
              </a:lnSpc>
              <a:buFont typeface="Arial"/>
              <a:buChar char="•"/>
            </a:pPr>
            <a:r>
              <a:rPr lang="en-US" sz="2824">
                <a:solidFill>
                  <a:srgbClr val="283A61"/>
                </a:solidFill>
                <a:latin typeface="Garet"/>
                <a:ea typeface="Garet"/>
                <a:cs typeface="Garet"/>
                <a:sym typeface="Garet"/>
              </a:rPr>
              <a:t>Escalabilidad: arquitectura replicable a otras ciudades con mínimas adaptaciones.</a:t>
            </a:r>
          </a:p>
          <a:p>
            <a:pPr algn="l">
              <a:lnSpc>
                <a:spcPts val="3389"/>
              </a:lnSpc>
            </a:pPr>
          </a:p>
        </p:txBody>
      </p:sp>
    </p:spTree>
  </p:cSld>
  <p:clrMapOvr>
    <a:masterClrMapping/>
  </p:clrMapOvr>
  <p:transition spd="fast">
    <p:cover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98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382550"/>
            <a:ext cx="18288000" cy="4847425"/>
          </a:xfrm>
          <a:custGeom>
            <a:avLst/>
            <a:gdLst/>
            <a:ahLst/>
            <a:cxnLst/>
            <a:rect r="r" b="b" t="t" l="l"/>
            <a:pathLst>
              <a:path h="4847425" w="18288000">
                <a:moveTo>
                  <a:pt x="0" y="0"/>
                </a:moveTo>
                <a:lnTo>
                  <a:pt x="18288000" y="0"/>
                </a:lnTo>
                <a:lnTo>
                  <a:pt x="18288000" y="4847425"/>
                </a:lnTo>
                <a:lnTo>
                  <a:pt x="0" y="4847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77272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25851" y="-729762"/>
            <a:ext cx="19686318" cy="7112312"/>
            <a:chOff x="0" y="0"/>
            <a:chExt cx="7055132" cy="25488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055132" cy="2548892"/>
            </a:xfrm>
            <a:custGeom>
              <a:avLst/>
              <a:gdLst/>
              <a:ahLst/>
              <a:cxnLst/>
              <a:rect r="r" b="b" t="t" l="l"/>
              <a:pathLst>
                <a:path h="2548892" w="7055132">
                  <a:moveTo>
                    <a:pt x="0" y="0"/>
                  </a:moveTo>
                  <a:lnTo>
                    <a:pt x="7055132" y="0"/>
                  </a:lnTo>
                  <a:lnTo>
                    <a:pt x="7055132" y="2548892"/>
                  </a:lnTo>
                  <a:lnTo>
                    <a:pt x="0" y="2548892"/>
                  </a:lnTo>
                  <a:close/>
                </a:path>
              </a:pathLst>
            </a:custGeom>
            <a:solidFill>
              <a:srgbClr val="283A6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7055132" cy="2567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436803" y="-402378"/>
            <a:ext cx="18953403" cy="2130061"/>
            <a:chOff x="0" y="0"/>
            <a:chExt cx="6792472" cy="7633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792472" cy="763366"/>
            </a:xfrm>
            <a:custGeom>
              <a:avLst/>
              <a:gdLst/>
              <a:ahLst/>
              <a:cxnLst/>
              <a:rect r="r" b="b" t="t" l="l"/>
              <a:pathLst>
                <a:path h="763366" w="6792472">
                  <a:moveTo>
                    <a:pt x="0" y="0"/>
                  </a:moveTo>
                  <a:lnTo>
                    <a:pt x="6792472" y="0"/>
                  </a:lnTo>
                  <a:lnTo>
                    <a:pt x="6792472" y="763366"/>
                  </a:lnTo>
                  <a:lnTo>
                    <a:pt x="0" y="763366"/>
                  </a:lnTo>
                  <a:close/>
                </a:path>
              </a:pathLst>
            </a:custGeom>
            <a:solidFill>
              <a:srgbClr val="7198D4"/>
            </a:solidFill>
            <a:ln w="47625" cap="sq">
              <a:solidFill>
                <a:srgbClr val="283A61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6792472" cy="7824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862556"/>
            <a:ext cx="12956702" cy="10145862"/>
            <a:chOff x="0" y="0"/>
            <a:chExt cx="4643390" cy="363604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643390" cy="3636048"/>
            </a:xfrm>
            <a:custGeom>
              <a:avLst/>
              <a:gdLst/>
              <a:ahLst/>
              <a:cxnLst/>
              <a:rect r="r" b="b" t="t" l="l"/>
              <a:pathLst>
                <a:path h="3636048" w="4643390">
                  <a:moveTo>
                    <a:pt x="0" y="0"/>
                  </a:moveTo>
                  <a:lnTo>
                    <a:pt x="4643390" y="0"/>
                  </a:lnTo>
                  <a:lnTo>
                    <a:pt x="4643390" y="3636048"/>
                  </a:lnTo>
                  <a:lnTo>
                    <a:pt x="0" y="3636048"/>
                  </a:lnTo>
                  <a:close/>
                </a:path>
              </a:pathLst>
            </a:custGeom>
            <a:solidFill>
              <a:srgbClr val="FFFFFF"/>
            </a:solidFill>
            <a:ln w="47625" cap="sq">
              <a:solidFill>
                <a:srgbClr val="283A61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4643390" cy="36550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108453" y="3550709"/>
            <a:ext cx="8015956" cy="5566033"/>
            <a:chOff x="0" y="0"/>
            <a:chExt cx="3092061" cy="214703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092061" cy="2147032"/>
            </a:xfrm>
            <a:custGeom>
              <a:avLst/>
              <a:gdLst/>
              <a:ahLst/>
              <a:cxnLst/>
              <a:rect r="r" b="b" t="t" l="l"/>
              <a:pathLst>
                <a:path h="2147032" w="3092061">
                  <a:moveTo>
                    <a:pt x="0" y="0"/>
                  </a:moveTo>
                  <a:lnTo>
                    <a:pt x="3092061" y="0"/>
                  </a:lnTo>
                  <a:lnTo>
                    <a:pt x="3092061" y="2147032"/>
                  </a:lnTo>
                  <a:lnTo>
                    <a:pt x="0" y="2147032"/>
                  </a:lnTo>
                  <a:close/>
                </a:path>
              </a:pathLst>
            </a:custGeom>
            <a:solidFill>
              <a:srgbClr val="283A61"/>
            </a:solidFill>
            <a:ln w="47625" cap="sq">
              <a:solidFill>
                <a:srgbClr val="283A61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3092061" cy="21660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882302" y="3265693"/>
            <a:ext cx="8027368" cy="5595905"/>
            <a:chOff x="0" y="0"/>
            <a:chExt cx="1707008" cy="118996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07008" cy="1189961"/>
            </a:xfrm>
            <a:custGeom>
              <a:avLst/>
              <a:gdLst/>
              <a:ahLst/>
              <a:cxnLst/>
              <a:rect r="r" b="b" t="t" l="l"/>
              <a:pathLst>
                <a:path h="1189961" w="1707008">
                  <a:moveTo>
                    <a:pt x="0" y="0"/>
                  </a:moveTo>
                  <a:lnTo>
                    <a:pt x="1707008" y="0"/>
                  </a:lnTo>
                  <a:lnTo>
                    <a:pt x="1707008" y="1189961"/>
                  </a:lnTo>
                  <a:lnTo>
                    <a:pt x="0" y="1189961"/>
                  </a:lnTo>
                  <a:close/>
                </a:path>
              </a:pathLst>
            </a:custGeom>
            <a:solidFill>
              <a:srgbClr val="FFBC65"/>
            </a:solidFill>
            <a:ln w="47625" cap="sq">
              <a:solidFill>
                <a:srgbClr val="283A61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1707008" cy="1218536"/>
            </a:xfrm>
            <a:prstGeom prst="rect">
              <a:avLst/>
            </a:prstGeom>
          </p:spPr>
          <p:txBody>
            <a:bodyPr anchor="ctr" rtlCol="false" tIns="47197" lIns="47197" bIns="47197" rIns="47197"/>
            <a:lstStyle/>
            <a:p>
              <a:pPr algn="ctr">
                <a:lnSpc>
                  <a:spcPts val="2678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3185721" y="6999296"/>
            <a:ext cx="340987" cy="355868"/>
          </a:xfrm>
          <a:custGeom>
            <a:avLst/>
            <a:gdLst/>
            <a:ahLst/>
            <a:cxnLst/>
            <a:rect r="r" b="b" t="t" l="l"/>
            <a:pathLst>
              <a:path h="355868" w="340987">
                <a:moveTo>
                  <a:pt x="0" y="0"/>
                </a:moveTo>
                <a:lnTo>
                  <a:pt x="340987" y="0"/>
                </a:lnTo>
                <a:lnTo>
                  <a:pt x="340987" y="355868"/>
                </a:lnTo>
                <a:lnTo>
                  <a:pt x="0" y="355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355975" y="6999296"/>
            <a:ext cx="340987" cy="355868"/>
          </a:xfrm>
          <a:custGeom>
            <a:avLst/>
            <a:gdLst/>
            <a:ahLst/>
            <a:cxnLst/>
            <a:rect r="r" b="b" t="t" l="l"/>
            <a:pathLst>
              <a:path h="355868" w="340987">
                <a:moveTo>
                  <a:pt x="0" y="0"/>
                </a:moveTo>
                <a:lnTo>
                  <a:pt x="340986" y="0"/>
                </a:lnTo>
                <a:lnTo>
                  <a:pt x="340986" y="355868"/>
                </a:lnTo>
                <a:lnTo>
                  <a:pt x="0" y="355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3727713">
            <a:off x="13007534" y="6765398"/>
            <a:ext cx="340987" cy="355868"/>
          </a:xfrm>
          <a:custGeom>
            <a:avLst/>
            <a:gdLst/>
            <a:ahLst/>
            <a:cxnLst/>
            <a:rect r="r" b="b" t="t" l="l"/>
            <a:pathLst>
              <a:path h="355868" w="340987">
                <a:moveTo>
                  <a:pt x="0" y="0"/>
                </a:moveTo>
                <a:lnTo>
                  <a:pt x="340987" y="0"/>
                </a:lnTo>
                <a:lnTo>
                  <a:pt x="340987" y="355868"/>
                </a:lnTo>
                <a:lnTo>
                  <a:pt x="0" y="355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5400000">
            <a:off x="13356215" y="6504355"/>
            <a:ext cx="340987" cy="355868"/>
          </a:xfrm>
          <a:custGeom>
            <a:avLst/>
            <a:gdLst/>
            <a:ahLst/>
            <a:cxnLst/>
            <a:rect r="r" b="b" t="t" l="l"/>
            <a:pathLst>
              <a:path h="355868" w="340987">
                <a:moveTo>
                  <a:pt x="0" y="0"/>
                </a:moveTo>
                <a:lnTo>
                  <a:pt x="340986" y="0"/>
                </a:lnTo>
                <a:lnTo>
                  <a:pt x="340986" y="355868"/>
                </a:lnTo>
                <a:lnTo>
                  <a:pt x="0" y="355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3727713">
            <a:off x="13422719" y="6821362"/>
            <a:ext cx="340987" cy="355868"/>
          </a:xfrm>
          <a:custGeom>
            <a:avLst/>
            <a:gdLst/>
            <a:ahLst/>
            <a:cxnLst/>
            <a:rect r="r" b="b" t="t" l="l"/>
            <a:pathLst>
              <a:path h="355868" w="340987">
                <a:moveTo>
                  <a:pt x="0" y="0"/>
                </a:moveTo>
                <a:lnTo>
                  <a:pt x="340986" y="0"/>
                </a:lnTo>
                <a:lnTo>
                  <a:pt x="340986" y="355868"/>
                </a:lnTo>
                <a:lnTo>
                  <a:pt x="0" y="355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5400000">
            <a:off x="12333327" y="6594905"/>
            <a:ext cx="340987" cy="355868"/>
          </a:xfrm>
          <a:custGeom>
            <a:avLst/>
            <a:gdLst/>
            <a:ahLst/>
            <a:cxnLst/>
            <a:rect r="r" b="b" t="t" l="l"/>
            <a:pathLst>
              <a:path h="355868" w="340987">
                <a:moveTo>
                  <a:pt x="0" y="0"/>
                </a:moveTo>
                <a:lnTo>
                  <a:pt x="340986" y="0"/>
                </a:lnTo>
                <a:lnTo>
                  <a:pt x="340986" y="355868"/>
                </a:lnTo>
                <a:lnTo>
                  <a:pt x="0" y="355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8770907">
            <a:off x="12743921" y="6531500"/>
            <a:ext cx="340987" cy="355868"/>
          </a:xfrm>
          <a:custGeom>
            <a:avLst/>
            <a:gdLst/>
            <a:ahLst/>
            <a:cxnLst/>
            <a:rect r="r" b="b" t="t" l="l"/>
            <a:pathLst>
              <a:path h="355868" w="340987">
                <a:moveTo>
                  <a:pt x="0" y="0"/>
                </a:moveTo>
                <a:lnTo>
                  <a:pt x="340986" y="0"/>
                </a:lnTo>
                <a:lnTo>
                  <a:pt x="340986" y="355868"/>
                </a:lnTo>
                <a:lnTo>
                  <a:pt x="0" y="355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5400000">
            <a:off x="13226699" y="6313507"/>
            <a:ext cx="293602" cy="306416"/>
          </a:xfrm>
          <a:custGeom>
            <a:avLst/>
            <a:gdLst/>
            <a:ahLst/>
            <a:cxnLst/>
            <a:rect r="r" b="b" t="t" l="l"/>
            <a:pathLst>
              <a:path h="306416" w="293602">
                <a:moveTo>
                  <a:pt x="0" y="0"/>
                </a:moveTo>
                <a:lnTo>
                  <a:pt x="293602" y="0"/>
                </a:lnTo>
                <a:lnTo>
                  <a:pt x="293602" y="306416"/>
                </a:lnTo>
                <a:lnTo>
                  <a:pt x="0" y="3064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5400000">
            <a:off x="12422801" y="6129200"/>
            <a:ext cx="340987" cy="355868"/>
          </a:xfrm>
          <a:custGeom>
            <a:avLst/>
            <a:gdLst/>
            <a:ahLst/>
            <a:cxnLst/>
            <a:rect r="r" b="b" t="t" l="l"/>
            <a:pathLst>
              <a:path h="355868" w="340987">
                <a:moveTo>
                  <a:pt x="0" y="0"/>
                </a:moveTo>
                <a:lnTo>
                  <a:pt x="340986" y="0"/>
                </a:lnTo>
                <a:lnTo>
                  <a:pt x="340986" y="355869"/>
                </a:lnTo>
                <a:lnTo>
                  <a:pt x="0" y="3558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7044225">
            <a:off x="13363656" y="5774769"/>
            <a:ext cx="340987" cy="355868"/>
          </a:xfrm>
          <a:custGeom>
            <a:avLst/>
            <a:gdLst/>
            <a:ahLst/>
            <a:cxnLst/>
            <a:rect r="r" b="b" t="t" l="l"/>
            <a:pathLst>
              <a:path h="355868" w="340987">
                <a:moveTo>
                  <a:pt x="0" y="0"/>
                </a:moveTo>
                <a:lnTo>
                  <a:pt x="340986" y="0"/>
                </a:lnTo>
                <a:lnTo>
                  <a:pt x="340986" y="355868"/>
                </a:lnTo>
                <a:lnTo>
                  <a:pt x="0" y="355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7044225">
            <a:off x="12890779" y="5563417"/>
            <a:ext cx="340987" cy="355868"/>
          </a:xfrm>
          <a:custGeom>
            <a:avLst/>
            <a:gdLst/>
            <a:ahLst/>
            <a:cxnLst/>
            <a:rect r="r" b="b" t="t" l="l"/>
            <a:pathLst>
              <a:path h="355868" w="340987">
                <a:moveTo>
                  <a:pt x="0" y="0"/>
                </a:moveTo>
                <a:lnTo>
                  <a:pt x="340987" y="0"/>
                </a:lnTo>
                <a:lnTo>
                  <a:pt x="340987" y="355868"/>
                </a:lnTo>
                <a:lnTo>
                  <a:pt x="0" y="355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9181322">
            <a:off x="12422801" y="5207227"/>
            <a:ext cx="340987" cy="355868"/>
          </a:xfrm>
          <a:custGeom>
            <a:avLst/>
            <a:gdLst/>
            <a:ahLst/>
            <a:cxnLst/>
            <a:rect r="r" b="b" t="t" l="l"/>
            <a:pathLst>
              <a:path h="355868" w="340987">
                <a:moveTo>
                  <a:pt x="0" y="0"/>
                </a:moveTo>
                <a:lnTo>
                  <a:pt x="340986" y="0"/>
                </a:lnTo>
                <a:lnTo>
                  <a:pt x="340986" y="355869"/>
                </a:lnTo>
                <a:lnTo>
                  <a:pt x="0" y="3558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9181322">
            <a:off x="13138437" y="5327501"/>
            <a:ext cx="340987" cy="355868"/>
          </a:xfrm>
          <a:custGeom>
            <a:avLst/>
            <a:gdLst/>
            <a:ahLst/>
            <a:cxnLst/>
            <a:rect r="r" b="b" t="t" l="l"/>
            <a:pathLst>
              <a:path h="355868" w="340987">
                <a:moveTo>
                  <a:pt x="0" y="0"/>
                </a:moveTo>
                <a:lnTo>
                  <a:pt x="340986" y="0"/>
                </a:lnTo>
                <a:lnTo>
                  <a:pt x="340986" y="355869"/>
                </a:lnTo>
                <a:lnTo>
                  <a:pt x="0" y="3558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-9308794">
            <a:off x="12711541" y="4738199"/>
            <a:ext cx="340987" cy="355868"/>
          </a:xfrm>
          <a:custGeom>
            <a:avLst/>
            <a:gdLst/>
            <a:ahLst/>
            <a:cxnLst/>
            <a:rect r="r" b="b" t="t" l="l"/>
            <a:pathLst>
              <a:path h="355868" w="340987">
                <a:moveTo>
                  <a:pt x="0" y="0"/>
                </a:moveTo>
                <a:lnTo>
                  <a:pt x="340987" y="0"/>
                </a:lnTo>
                <a:lnTo>
                  <a:pt x="340987" y="355868"/>
                </a:lnTo>
                <a:lnTo>
                  <a:pt x="0" y="355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-9308794">
            <a:off x="13304660" y="4723585"/>
            <a:ext cx="340987" cy="355868"/>
          </a:xfrm>
          <a:custGeom>
            <a:avLst/>
            <a:gdLst/>
            <a:ahLst/>
            <a:cxnLst/>
            <a:rect r="r" b="b" t="t" l="l"/>
            <a:pathLst>
              <a:path h="355868" w="340987">
                <a:moveTo>
                  <a:pt x="0" y="0"/>
                </a:moveTo>
                <a:lnTo>
                  <a:pt x="340987" y="0"/>
                </a:lnTo>
                <a:lnTo>
                  <a:pt x="340987" y="355868"/>
                </a:lnTo>
                <a:lnTo>
                  <a:pt x="0" y="355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3" id="33"/>
          <p:cNvSpPr/>
          <p:nvPr/>
        </p:nvSpPr>
        <p:spPr>
          <a:xfrm>
            <a:off x="12325886" y="5520357"/>
            <a:ext cx="1399958" cy="0"/>
          </a:xfrm>
          <a:prstGeom prst="line">
            <a:avLst/>
          </a:prstGeom>
          <a:ln cap="flat" w="28575">
            <a:solidFill>
              <a:srgbClr val="283A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 flipV="true">
            <a:off x="13927253" y="4605745"/>
            <a:ext cx="0" cy="919036"/>
          </a:xfrm>
          <a:prstGeom prst="line">
            <a:avLst/>
          </a:prstGeom>
          <a:ln cap="flat" w="28575">
            <a:solidFill>
              <a:srgbClr val="283A61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 flipV="true">
            <a:off x="12137929" y="4599614"/>
            <a:ext cx="0" cy="2815659"/>
          </a:xfrm>
          <a:prstGeom prst="line">
            <a:avLst/>
          </a:prstGeom>
          <a:ln cap="flat" w="28575">
            <a:solidFill>
              <a:srgbClr val="283A6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>
            <a:off x="13733165" y="5524781"/>
            <a:ext cx="194088" cy="0"/>
          </a:xfrm>
          <a:prstGeom prst="line">
            <a:avLst/>
          </a:prstGeom>
          <a:ln cap="flat" w="19050">
            <a:solidFill>
              <a:srgbClr val="283A61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>
            <a:off x="13733165" y="4608463"/>
            <a:ext cx="194088" cy="0"/>
          </a:xfrm>
          <a:prstGeom prst="line">
            <a:avLst/>
          </a:prstGeom>
          <a:ln cap="flat" w="19050">
            <a:solidFill>
              <a:srgbClr val="283A61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>
            <a:off x="12131798" y="4608463"/>
            <a:ext cx="194088" cy="0"/>
          </a:xfrm>
          <a:prstGeom prst="line">
            <a:avLst/>
          </a:prstGeom>
          <a:ln cap="flat" w="19050">
            <a:solidFill>
              <a:srgbClr val="283A61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>
            <a:off x="12130774" y="7409142"/>
            <a:ext cx="194088" cy="0"/>
          </a:xfrm>
          <a:prstGeom prst="line">
            <a:avLst/>
          </a:prstGeom>
          <a:ln cap="flat" w="28575">
            <a:solidFill>
              <a:srgbClr val="283A6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40" id="40"/>
          <p:cNvSpPr/>
          <p:nvPr/>
        </p:nvSpPr>
        <p:spPr>
          <a:xfrm flipH="true" flipV="false" rot="-4980123">
            <a:off x="9729413" y="1284074"/>
            <a:ext cx="811138" cy="2424596"/>
          </a:xfrm>
          <a:custGeom>
            <a:avLst/>
            <a:gdLst/>
            <a:ahLst/>
            <a:cxnLst/>
            <a:rect r="r" b="b" t="t" l="l"/>
            <a:pathLst>
              <a:path h="2424596" w="811138">
                <a:moveTo>
                  <a:pt x="811137" y="0"/>
                </a:moveTo>
                <a:lnTo>
                  <a:pt x="0" y="0"/>
                </a:lnTo>
                <a:lnTo>
                  <a:pt x="0" y="2424596"/>
                </a:lnTo>
                <a:lnTo>
                  <a:pt x="811137" y="2424596"/>
                </a:lnTo>
                <a:lnTo>
                  <a:pt x="81113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1782157" y="3073139"/>
            <a:ext cx="6481020" cy="625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283A61"/>
                </a:solidFill>
                <a:latin typeface="Garet"/>
                <a:ea typeface="Garet"/>
                <a:cs typeface="Garet"/>
                <a:sym typeface="Garet"/>
              </a:rPr>
              <a:t>Cobertura: ciudad piloto (zonas urbanas y periurbanas).</a:t>
            </a: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283A61"/>
                </a:solidFill>
                <a:latin typeface="Garet"/>
                <a:ea typeface="Garet"/>
                <a:cs typeface="Garet"/>
                <a:sym typeface="Garet"/>
              </a:rPr>
              <a:t>Contaminantes/variables: temperatura del aire y de superficie.</a:t>
            </a: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283A61"/>
                </a:solidFill>
                <a:latin typeface="Garet"/>
                <a:ea typeface="Garet"/>
                <a:cs typeface="Garet"/>
                <a:sym typeface="Garet"/>
              </a:rPr>
              <a:t>Horizonte: 6 meses (M1–M6) para MVP funcional.</a:t>
            </a: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283A61"/>
                </a:solidFill>
                <a:latin typeface="Garet"/>
                <a:ea typeface="Garet"/>
                <a:cs typeface="Garet"/>
                <a:sym typeface="Garet"/>
              </a:rPr>
              <a:t>Limitaciones: dependencia de nubosidad para satélite; cobertura parcial de sensores; sesgos de datos; validación progresiva.</a:t>
            </a:r>
          </a:p>
          <a:p>
            <a:pPr algn="l">
              <a:lnSpc>
                <a:spcPts val="3120"/>
              </a:lnSpc>
            </a:pPr>
          </a:p>
        </p:txBody>
      </p:sp>
      <p:sp>
        <p:nvSpPr>
          <p:cNvPr name="TextBox 42" id="42"/>
          <p:cNvSpPr txBox="true"/>
          <p:nvPr/>
        </p:nvSpPr>
        <p:spPr>
          <a:xfrm rot="0">
            <a:off x="2082334" y="1665743"/>
            <a:ext cx="7562773" cy="688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true">
                <a:solidFill>
                  <a:srgbClr val="283A61"/>
                </a:solidFill>
                <a:latin typeface="Tarif Bold"/>
                <a:ea typeface="Tarif Bold"/>
                <a:cs typeface="Tarif Bold"/>
                <a:sym typeface="Tarif Bold"/>
              </a:rPr>
              <a:t>Al</a:t>
            </a:r>
            <a:r>
              <a:rPr lang="en-US" sz="5000" b="true">
                <a:solidFill>
                  <a:srgbClr val="283A61"/>
                </a:solidFill>
                <a:latin typeface="Tarif Bold"/>
                <a:ea typeface="Tarif Bold"/>
                <a:cs typeface="Tarif Bold"/>
                <a:sym typeface="Tarif Bold"/>
              </a:rPr>
              <a:t>cance</a:t>
            </a:r>
          </a:p>
        </p:txBody>
      </p:sp>
      <p:grpSp>
        <p:nvGrpSpPr>
          <p:cNvPr name="Group 43" id="43"/>
          <p:cNvGrpSpPr>
            <a:grpSpLocks noChangeAspect="true"/>
          </p:cNvGrpSpPr>
          <p:nvPr/>
        </p:nvGrpSpPr>
        <p:grpSpPr>
          <a:xfrm rot="0">
            <a:off x="9438309" y="3440461"/>
            <a:ext cx="6990310" cy="5246370"/>
            <a:chOff x="0" y="0"/>
            <a:chExt cx="8909050" cy="6686423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9525" y="9525"/>
              <a:ext cx="8890000" cy="6667373"/>
            </a:xfrm>
            <a:custGeom>
              <a:avLst/>
              <a:gdLst/>
              <a:ahLst/>
              <a:cxnLst/>
              <a:rect r="r" b="b" t="t" l="l"/>
              <a:pathLst>
                <a:path h="6667373" w="8890000">
                  <a:moveTo>
                    <a:pt x="0" y="0"/>
                  </a:moveTo>
                  <a:lnTo>
                    <a:pt x="8890000" y="0"/>
                  </a:lnTo>
                  <a:lnTo>
                    <a:pt x="8890000" y="6667373"/>
                  </a:lnTo>
                  <a:lnTo>
                    <a:pt x="0" y="6667373"/>
                  </a:lnTo>
                  <a:close/>
                </a:path>
              </a:pathLst>
            </a:custGeom>
            <a:solidFill>
              <a:srgbClr val="FFBC65"/>
            </a:solid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182372" y="372872"/>
              <a:ext cx="8544306" cy="5940679"/>
            </a:xfrm>
            <a:custGeom>
              <a:avLst/>
              <a:gdLst/>
              <a:ahLst/>
              <a:cxnLst/>
              <a:rect r="r" b="b" t="t" l="l"/>
              <a:pathLst>
                <a:path h="5940679" w="8544306">
                  <a:moveTo>
                    <a:pt x="0" y="0"/>
                  </a:moveTo>
                  <a:lnTo>
                    <a:pt x="8544306" y="0"/>
                  </a:lnTo>
                  <a:lnTo>
                    <a:pt x="8544306" y="5940679"/>
                  </a:lnTo>
                  <a:lnTo>
                    <a:pt x="0" y="5940679"/>
                  </a:lnTo>
                  <a:close/>
                </a:path>
              </a:pathLst>
            </a:custGeom>
            <a:blipFill>
              <a:blip r:embed="rId8"/>
              <a:stretch>
                <a:fillRect l="0" t="-17418" r="0" b="-17418"/>
              </a:stretch>
            </a:blip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909050" cy="6686423"/>
            </a:xfrm>
            <a:custGeom>
              <a:avLst/>
              <a:gdLst/>
              <a:ahLst/>
              <a:cxnLst/>
              <a:rect r="r" b="b" t="t" l="l"/>
              <a:pathLst>
                <a:path h="6686423" w="8909050">
                  <a:moveTo>
                    <a:pt x="8909050" y="6686423"/>
                  </a:moveTo>
                  <a:lnTo>
                    <a:pt x="0" y="6686423"/>
                  </a:lnTo>
                  <a:lnTo>
                    <a:pt x="0" y="0"/>
                  </a:lnTo>
                  <a:lnTo>
                    <a:pt x="8909050" y="0"/>
                  </a:lnTo>
                  <a:lnTo>
                    <a:pt x="8909050" y="6686423"/>
                  </a:lnTo>
                  <a:close/>
                  <a:moveTo>
                    <a:pt x="19050" y="6667373"/>
                  </a:moveTo>
                  <a:lnTo>
                    <a:pt x="8890000" y="6667373"/>
                  </a:lnTo>
                  <a:lnTo>
                    <a:pt x="8890000" y="19050"/>
                  </a:lnTo>
                  <a:lnTo>
                    <a:pt x="19050" y="19050"/>
                  </a:lnTo>
                  <a:lnTo>
                    <a:pt x="19050" y="6667373"/>
                  </a:lnTo>
                  <a:close/>
                  <a:moveTo>
                    <a:pt x="8736203" y="6323076"/>
                  </a:moveTo>
                  <a:lnTo>
                    <a:pt x="172847" y="6323076"/>
                  </a:lnTo>
                  <a:lnTo>
                    <a:pt x="172847" y="363347"/>
                  </a:lnTo>
                  <a:lnTo>
                    <a:pt x="8736203" y="363347"/>
                  </a:lnTo>
                  <a:lnTo>
                    <a:pt x="8736203" y="6323076"/>
                  </a:lnTo>
                  <a:close/>
                  <a:moveTo>
                    <a:pt x="191897" y="6304026"/>
                  </a:moveTo>
                  <a:lnTo>
                    <a:pt x="8717153" y="6304026"/>
                  </a:lnTo>
                  <a:lnTo>
                    <a:pt x="8717153" y="382397"/>
                  </a:lnTo>
                  <a:lnTo>
                    <a:pt x="191897" y="382397"/>
                  </a:lnTo>
                  <a:lnTo>
                    <a:pt x="191897" y="6304026"/>
                  </a:lnTo>
                  <a:close/>
                </a:path>
              </a:pathLst>
            </a:custGeom>
            <a:solidFill>
              <a:srgbClr val="283A61"/>
            </a:solidFill>
          </p:spPr>
        </p:sp>
      </p:grpSp>
    </p:spTree>
  </p:cSld>
  <p:clrMapOvr>
    <a:masterClrMapping/>
  </p:clrMapOvr>
  <p:transition spd="fast">
    <p:cover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83202" y="3789716"/>
            <a:ext cx="7377597" cy="534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9754" indent="-269877" lvl="1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Heterogeneidad de fuentes, vacíos espaciales/temporales y datos ruidosos.</a:t>
            </a:r>
          </a:p>
          <a:p>
            <a:pPr algn="ctr">
              <a:lnSpc>
                <a:spcPts val="3000"/>
              </a:lnSpc>
            </a:pPr>
          </a:p>
          <a:p>
            <a:pPr algn="ctr" marL="539754" indent="-269877" lvl="1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No estacionariedad (incendios, polvo, cambios de movilidad</a:t>
            </a: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) y estacionalidad.</a:t>
            </a:r>
          </a:p>
          <a:p>
            <a:pPr algn="ctr">
              <a:lnSpc>
                <a:spcPts val="3000"/>
              </a:lnSpc>
            </a:pPr>
          </a:p>
          <a:p>
            <a:pPr algn="ctr" marL="539754" indent="-269877" lvl="1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Escasez de estaciones de referencia; necesidad de calibración de sensores de bajo costo.</a:t>
            </a:r>
          </a:p>
          <a:p>
            <a:pPr algn="ctr">
              <a:lnSpc>
                <a:spcPts val="3000"/>
              </a:lnSpc>
            </a:pPr>
          </a:p>
          <a:p>
            <a:pPr algn="ctr" marL="539754" indent="-269877" lvl="1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Traducción de pronósticos a acciones operativas (p. ej., tráfico, avisos, riego de arbolado).</a:t>
            </a:r>
          </a:p>
          <a:p>
            <a:pPr algn="ctr">
              <a:lnSpc>
                <a:spcPts val="3000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-340190" y="1794516"/>
            <a:ext cx="9824379" cy="1506327"/>
            <a:chOff x="0" y="0"/>
            <a:chExt cx="3520836" cy="5398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20835" cy="539833"/>
            </a:xfrm>
            <a:custGeom>
              <a:avLst/>
              <a:gdLst/>
              <a:ahLst/>
              <a:cxnLst/>
              <a:rect r="r" b="b" t="t" l="l"/>
              <a:pathLst>
                <a:path h="539833" w="3520835">
                  <a:moveTo>
                    <a:pt x="0" y="0"/>
                  </a:moveTo>
                  <a:lnTo>
                    <a:pt x="3520835" y="0"/>
                  </a:lnTo>
                  <a:lnTo>
                    <a:pt x="3520835" y="539833"/>
                  </a:lnTo>
                  <a:lnTo>
                    <a:pt x="0" y="539833"/>
                  </a:lnTo>
                  <a:close/>
                </a:path>
              </a:pathLst>
            </a:custGeom>
            <a:solidFill>
              <a:srgbClr val="FFBC65"/>
            </a:solidFill>
            <a:ln w="47625" cap="sq">
              <a:solidFill>
                <a:srgbClr val="283A61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520836" cy="5588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144000" y="-252298"/>
            <a:ext cx="9978373" cy="10822455"/>
            <a:chOff x="0" y="0"/>
            <a:chExt cx="3576024" cy="38785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76024" cy="3878523"/>
            </a:xfrm>
            <a:custGeom>
              <a:avLst/>
              <a:gdLst/>
              <a:ahLst/>
              <a:cxnLst/>
              <a:rect r="r" b="b" t="t" l="l"/>
              <a:pathLst>
                <a:path h="3878523" w="3576024">
                  <a:moveTo>
                    <a:pt x="0" y="0"/>
                  </a:moveTo>
                  <a:lnTo>
                    <a:pt x="3576024" y="0"/>
                  </a:lnTo>
                  <a:lnTo>
                    <a:pt x="3576024" y="3878523"/>
                  </a:lnTo>
                  <a:lnTo>
                    <a:pt x="0" y="3878523"/>
                  </a:lnTo>
                  <a:close/>
                </a:path>
              </a:pathLst>
            </a:custGeom>
            <a:solidFill>
              <a:srgbClr val="7198D4"/>
            </a:solidFill>
            <a:ln w="47625" cap="sq">
              <a:solidFill>
                <a:srgbClr val="283A61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3576024" cy="3897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149926" y="-2035979"/>
            <a:ext cx="12171649" cy="8168981"/>
          </a:xfrm>
          <a:custGeom>
            <a:avLst/>
            <a:gdLst/>
            <a:ahLst/>
            <a:cxnLst/>
            <a:rect r="r" b="b" t="t" l="l"/>
            <a:pathLst>
              <a:path h="8168981" w="12171649">
                <a:moveTo>
                  <a:pt x="0" y="0"/>
                </a:moveTo>
                <a:lnTo>
                  <a:pt x="12171649" y="0"/>
                </a:lnTo>
                <a:lnTo>
                  <a:pt x="12171649" y="8168982"/>
                </a:lnTo>
                <a:lnTo>
                  <a:pt x="0" y="81689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398" t="-61168" r="-4769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144000" y="4447488"/>
            <a:ext cx="9978373" cy="6823768"/>
            <a:chOff x="0" y="0"/>
            <a:chExt cx="2628049" cy="179720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28049" cy="1797206"/>
            </a:xfrm>
            <a:custGeom>
              <a:avLst/>
              <a:gdLst/>
              <a:ahLst/>
              <a:cxnLst/>
              <a:rect r="r" b="b" t="t" l="l"/>
              <a:pathLst>
                <a:path h="1797206" w="2628049">
                  <a:moveTo>
                    <a:pt x="0" y="0"/>
                  </a:moveTo>
                  <a:lnTo>
                    <a:pt x="2628049" y="0"/>
                  </a:lnTo>
                  <a:lnTo>
                    <a:pt x="2628049" y="1797206"/>
                  </a:lnTo>
                  <a:lnTo>
                    <a:pt x="0" y="1797206"/>
                  </a:lnTo>
                  <a:close/>
                </a:path>
              </a:pathLst>
            </a:custGeom>
            <a:solidFill>
              <a:srgbClr val="283A61"/>
            </a:solidFill>
            <a:ln w="47625" cap="sq">
              <a:solidFill>
                <a:srgbClr val="283A61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2628049" cy="18257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8"/>
                </a:lnSpc>
              </a:pPr>
            </a:p>
          </p:txBody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0027470" y="1028700"/>
            <a:ext cx="7382986" cy="5541081"/>
            <a:chOff x="0" y="0"/>
            <a:chExt cx="8909050" cy="668642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9525" y="9525"/>
              <a:ext cx="8890000" cy="6667373"/>
            </a:xfrm>
            <a:custGeom>
              <a:avLst/>
              <a:gdLst/>
              <a:ahLst/>
              <a:cxnLst/>
              <a:rect r="r" b="b" t="t" l="l"/>
              <a:pathLst>
                <a:path h="6667373" w="8890000">
                  <a:moveTo>
                    <a:pt x="0" y="0"/>
                  </a:moveTo>
                  <a:lnTo>
                    <a:pt x="8890000" y="0"/>
                  </a:lnTo>
                  <a:lnTo>
                    <a:pt x="8890000" y="6667373"/>
                  </a:lnTo>
                  <a:lnTo>
                    <a:pt x="0" y="6667373"/>
                  </a:lnTo>
                  <a:close/>
                </a:path>
              </a:pathLst>
            </a:custGeom>
            <a:solidFill>
              <a:srgbClr val="283A61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82372" y="372872"/>
              <a:ext cx="8544306" cy="5940679"/>
            </a:xfrm>
            <a:custGeom>
              <a:avLst/>
              <a:gdLst/>
              <a:ahLst/>
              <a:cxnLst/>
              <a:rect r="r" b="b" t="t" l="l"/>
              <a:pathLst>
                <a:path h="5940679" w="8544306">
                  <a:moveTo>
                    <a:pt x="0" y="0"/>
                  </a:moveTo>
                  <a:lnTo>
                    <a:pt x="8544306" y="0"/>
                  </a:lnTo>
                  <a:lnTo>
                    <a:pt x="8544306" y="5940679"/>
                  </a:lnTo>
                  <a:lnTo>
                    <a:pt x="0" y="5940679"/>
                  </a:lnTo>
                  <a:close/>
                </a:path>
              </a:pathLst>
            </a:custGeom>
            <a:blipFill>
              <a:blip r:embed="rId4"/>
              <a:stretch>
                <a:fillRect l="-18569" t="0" r="-2178" b="-15706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909050" cy="6686423"/>
            </a:xfrm>
            <a:custGeom>
              <a:avLst/>
              <a:gdLst/>
              <a:ahLst/>
              <a:cxnLst/>
              <a:rect r="r" b="b" t="t" l="l"/>
              <a:pathLst>
                <a:path h="6686423" w="8909050">
                  <a:moveTo>
                    <a:pt x="8909050" y="6686423"/>
                  </a:moveTo>
                  <a:lnTo>
                    <a:pt x="0" y="6686423"/>
                  </a:lnTo>
                  <a:lnTo>
                    <a:pt x="0" y="0"/>
                  </a:lnTo>
                  <a:lnTo>
                    <a:pt x="8909050" y="0"/>
                  </a:lnTo>
                  <a:lnTo>
                    <a:pt x="8909050" y="6686423"/>
                  </a:lnTo>
                  <a:close/>
                  <a:moveTo>
                    <a:pt x="19050" y="6667373"/>
                  </a:moveTo>
                  <a:lnTo>
                    <a:pt x="8890000" y="6667373"/>
                  </a:lnTo>
                  <a:lnTo>
                    <a:pt x="8890000" y="19050"/>
                  </a:lnTo>
                  <a:lnTo>
                    <a:pt x="19050" y="19050"/>
                  </a:lnTo>
                  <a:lnTo>
                    <a:pt x="19050" y="6667373"/>
                  </a:lnTo>
                  <a:close/>
                  <a:moveTo>
                    <a:pt x="8736203" y="6323076"/>
                  </a:moveTo>
                  <a:lnTo>
                    <a:pt x="172847" y="6323076"/>
                  </a:lnTo>
                  <a:lnTo>
                    <a:pt x="172847" y="363347"/>
                  </a:lnTo>
                  <a:lnTo>
                    <a:pt x="8736203" y="363347"/>
                  </a:lnTo>
                  <a:lnTo>
                    <a:pt x="8736203" y="6323076"/>
                  </a:lnTo>
                  <a:close/>
                  <a:moveTo>
                    <a:pt x="191897" y="6304026"/>
                  </a:moveTo>
                  <a:lnTo>
                    <a:pt x="8717153" y="6304026"/>
                  </a:lnTo>
                  <a:lnTo>
                    <a:pt x="8717153" y="382397"/>
                  </a:lnTo>
                  <a:lnTo>
                    <a:pt x="191897" y="382397"/>
                  </a:lnTo>
                  <a:lnTo>
                    <a:pt x="191897" y="6304026"/>
                  </a:lnTo>
                  <a:close/>
                </a:path>
              </a:pathLst>
            </a:custGeom>
            <a:solidFill>
              <a:srgbClr val="283A61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0" y="8920425"/>
            <a:ext cx="9144000" cy="1366575"/>
            <a:chOff x="0" y="0"/>
            <a:chExt cx="2408296" cy="35992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408296" cy="359921"/>
            </a:xfrm>
            <a:custGeom>
              <a:avLst/>
              <a:gdLst/>
              <a:ahLst/>
              <a:cxnLst/>
              <a:rect r="r" b="b" t="t" l="l"/>
              <a:pathLst>
                <a:path h="359921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359921"/>
                  </a:lnTo>
                  <a:lnTo>
                    <a:pt x="0" y="359921"/>
                  </a:lnTo>
                  <a:close/>
                </a:path>
              </a:pathLst>
            </a:custGeom>
            <a:solidFill>
              <a:srgbClr val="FFBC65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2408296" cy="3884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8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027470" y="6824797"/>
            <a:ext cx="7731144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EF8"/>
                </a:solidFill>
                <a:latin typeface="Garet"/>
                <a:ea typeface="Garet"/>
                <a:cs typeface="Garet"/>
                <a:sym typeface="Garet"/>
              </a:rPr>
              <a:t>1) Contexto y desafíos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14887" y="2190492"/>
            <a:ext cx="8786416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5000" spc="-100">
                <a:solidFill>
                  <a:srgbClr val="283A61"/>
                </a:solidFill>
                <a:latin typeface="Tarif Bold"/>
                <a:ea typeface="Tarif Bold"/>
                <a:cs typeface="Tarif Bold"/>
                <a:sym typeface="Tarif Bold"/>
              </a:rPr>
              <a:t>D</a:t>
            </a:r>
            <a:r>
              <a:rPr lang="en-US" b="true" sz="5000" spc="-100">
                <a:solidFill>
                  <a:srgbClr val="283A61"/>
                </a:solidFill>
                <a:latin typeface="Tarif Bold"/>
                <a:ea typeface="Tarif Bold"/>
                <a:cs typeface="Tarif Bold"/>
                <a:sym typeface="Tarif Bold"/>
              </a:rPr>
              <a:t>esarrollo</a:t>
            </a:r>
          </a:p>
        </p:txBody>
      </p:sp>
    </p:spTree>
  </p:cSld>
  <p:clrMapOvr>
    <a:masterClrMapping/>
  </p:clrMapOvr>
  <p:transition spd="fast">
    <p:cover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83202" y="3789716"/>
            <a:ext cx="7377597" cy="534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9754" indent="-269877" lvl="1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Es</a:t>
            </a: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timación de calidad del aire: fusión satélite + estaciones + meteorología con ML/DL para PM2.5/NO₂.</a:t>
            </a:r>
          </a:p>
          <a:p>
            <a:pPr algn="ctr" marL="539754" indent="-269877" lvl="1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Sensores de bajo cost</a:t>
            </a: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o: modelos de corrección (regresión, bosque aleatorio, gradient boosting) para mejorar</a:t>
            </a: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exactitud.</a:t>
            </a:r>
          </a:p>
          <a:p>
            <a:pPr algn="ctr" marL="539754" indent="-269877" lvl="1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</a:t>
            </a: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emaforización inteligente: aprendizaje por refuerzo profundo (DRL) para reducir demoras y emisiones.</a:t>
            </a:r>
          </a:p>
          <a:p>
            <a:pPr algn="ctr" marL="539754" indent="-269877" lvl="1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Isla de calor urbana: CNN/ensemble para cartografía y predicción de severidad UHI a alta resolución.</a:t>
            </a:r>
          </a:p>
          <a:p>
            <a:pPr algn="ctr">
              <a:lnSpc>
                <a:spcPts val="3000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-340190" y="1794516"/>
            <a:ext cx="9824379" cy="1506327"/>
            <a:chOff x="0" y="0"/>
            <a:chExt cx="3520836" cy="5398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20835" cy="539833"/>
            </a:xfrm>
            <a:custGeom>
              <a:avLst/>
              <a:gdLst/>
              <a:ahLst/>
              <a:cxnLst/>
              <a:rect r="r" b="b" t="t" l="l"/>
              <a:pathLst>
                <a:path h="539833" w="3520835">
                  <a:moveTo>
                    <a:pt x="0" y="0"/>
                  </a:moveTo>
                  <a:lnTo>
                    <a:pt x="3520835" y="0"/>
                  </a:lnTo>
                  <a:lnTo>
                    <a:pt x="3520835" y="539833"/>
                  </a:lnTo>
                  <a:lnTo>
                    <a:pt x="0" y="539833"/>
                  </a:lnTo>
                  <a:close/>
                </a:path>
              </a:pathLst>
            </a:custGeom>
            <a:solidFill>
              <a:srgbClr val="FFBC65"/>
            </a:solidFill>
            <a:ln w="47625" cap="sq">
              <a:solidFill>
                <a:srgbClr val="283A61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520836" cy="5588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144000" y="-252298"/>
            <a:ext cx="9978373" cy="10822455"/>
            <a:chOff x="0" y="0"/>
            <a:chExt cx="3576024" cy="38785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76024" cy="3878523"/>
            </a:xfrm>
            <a:custGeom>
              <a:avLst/>
              <a:gdLst/>
              <a:ahLst/>
              <a:cxnLst/>
              <a:rect r="r" b="b" t="t" l="l"/>
              <a:pathLst>
                <a:path h="3878523" w="3576024">
                  <a:moveTo>
                    <a:pt x="0" y="0"/>
                  </a:moveTo>
                  <a:lnTo>
                    <a:pt x="3576024" y="0"/>
                  </a:lnTo>
                  <a:lnTo>
                    <a:pt x="3576024" y="3878523"/>
                  </a:lnTo>
                  <a:lnTo>
                    <a:pt x="0" y="3878523"/>
                  </a:lnTo>
                  <a:close/>
                </a:path>
              </a:pathLst>
            </a:custGeom>
            <a:solidFill>
              <a:srgbClr val="7198D4"/>
            </a:solidFill>
            <a:ln w="47625" cap="sq">
              <a:solidFill>
                <a:srgbClr val="283A61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3576024" cy="3897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149926" y="-2035979"/>
            <a:ext cx="12171649" cy="8168981"/>
          </a:xfrm>
          <a:custGeom>
            <a:avLst/>
            <a:gdLst/>
            <a:ahLst/>
            <a:cxnLst/>
            <a:rect r="r" b="b" t="t" l="l"/>
            <a:pathLst>
              <a:path h="8168981" w="12171649">
                <a:moveTo>
                  <a:pt x="0" y="0"/>
                </a:moveTo>
                <a:lnTo>
                  <a:pt x="12171649" y="0"/>
                </a:lnTo>
                <a:lnTo>
                  <a:pt x="12171649" y="8168982"/>
                </a:lnTo>
                <a:lnTo>
                  <a:pt x="0" y="81689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398" t="-61168" r="-4769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144000" y="4447488"/>
            <a:ext cx="9978373" cy="6823768"/>
            <a:chOff x="0" y="0"/>
            <a:chExt cx="2628049" cy="179720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28049" cy="1797206"/>
            </a:xfrm>
            <a:custGeom>
              <a:avLst/>
              <a:gdLst/>
              <a:ahLst/>
              <a:cxnLst/>
              <a:rect r="r" b="b" t="t" l="l"/>
              <a:pathLst>
                <a:path h="1797206" w="2628049">
                  <a:moveTo>
                    <a:pt x="0" y="0"/>
                  </a:moveTo>
                  <a:lnTo>
                    <a:pt x="2628049" y="0"/>
                  </a:lnTo>
                  <a:lnTo>
                    <a:pt x="2628049" y="1797206"/>
                  </a:lnTo>
                  <a:lnTo>
                    <a:pt x="0" y="1797206"/>
                  </a:lnTo>
                  <a:close/>
                </a:path>
              </a:pathLst>
            </a:custGeom>
            <a:solidFill>
              <a:srgbClr val="283A61"/>
            </a:solidFill>
            <a:ln w="47625" cap="sq">
              <a:solidFill>
                <a:srgbClr val="283A61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2628049" cy="18257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8"/>
                </a:lnSpc>
              </a:pPr>
            </a:p>
          </p:txBody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0027470" y="1028700"/>
            <a:ext cx="7382986" cy="5541081"/>
            <a:chOff x="0" y="0"/>
            <a:chExt cx="8909050" cy="668642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9525" y="9525"/>
              <a:ext cx="8890000" cy="6667373"/>
            </a:xfrm>
            <a:custGeom>
              <a:avLst/>
              <a:gdLst/>
              <a:ahLst/>
              <a:cxnLst/>
              <a:rect r="r" b="b" t="t" l="l"/>
              <a:pathLst>
                <a:path h="6667373" w="8890000">
                  <a:moveTo>
                    <a:pt x="0" y="0"/>
                  </a:moveTo>
                  <a:lnTo>
                    <a:pt x="8890000" y="0"/>
                  </a:lnTo>
                  <a:lnTo>
                    <a:pt x="8890000" y="6667373"/>
                  </a:lnTo>
                  <a:lnTo>
                    <a:pt x="0" y="6667373"/>
                  </a:lnTo>
                  <a:close/>
                </a:path>
              </a:pathLst>
            </a:custGeom>
            <a:solidFill>
              <a:srgbClr val="283A61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6000">
              <a:off x="177194" y="365420"/>
              <a:ext cx="8554662" cy="5955583"/>
            </a:xfrm>
            <a:custGeom>
              <a:avLst/>
              <a:gdLst/>
              <a:ahLst/>
              <a:cxnLst/>
              <a:rect r="r" b="b" t="t" l="l"/>
              <a:pathLst>
                <a:path h="5955583" w="8554662">
                  <a:moveTo>
                    <a:pt x="0" y="14913"/>
                  </a:moveTo>
                  <a:lnTo>
                    <a:pt x="8544293" y="0"/>
                  </a:lnTo>
                  <a:lnTo>
                    <a:pt x="8554662" y="5940670"/>
                  </a:lnTo>
                  <a:lnTo>
                    <a:pt x="10369" y="5955583"/>
                  </a:lnTo>
                  <a:close/>
                </a:path>
              </a:pathLst>
            </a:custGeom>
            <a:blipFill>
              <a:blip r:embed="rId4"/>
              <a:stretch>
                <a:fillRect l="-10673" t="-5" r="-10025" b="-15505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909050" cy="6686423"/>
            </a:xfrm>
            <a:custGeom>
              <a:avLst/>
              <a:gdLst/>
              <a:ahLst/>
              <a:cxnLst/>
              <a:rect r="r" b="b" t="t" l="l"/>
              <a:pathLst>
                <a:path h="6686423" w="8909050">
                  <a:moveTo>
                    <a:pt x="8909050" y="6686423"/>
                  </a:moveTo>
                  <a:lnTo>
                    <a:pt x="0" y="6686423"/>
                  </a:lnTo>
                  <a:lnTo>
                    <a:pt x="0" y="0"/>
                  </a:lnTo>
                  <a:lnTo>
                    <a:pt x="8909050" y="0"/>
                  </a:lnTo>
                  <a:lnTo>
                    <a:pt x="8909050" y="6686423"/>
                  </a:lnTo>
                  <a:close/>
                  <a:moveTo>
                    <a:pt x="19050" y="6667373"/>
                  </a:moveTo>
                  <a:lnTo>
                    <a:pt x="8890000" y="6667373"/>
                  </a:lnTo>
                  <a:lnTo>
                    <a:pt x="8890000" y="19050"/>
                  </a:lnTo>
                  <a:lnTo>
                    <a:pt x="19050" y="19050"/>
                  </a:lnTo>
                  <a:lnTo>
                    <a:pt x="19050" y="6667373"/>
                  </a:lnTo>
                  <a:close/>
                  <a:moveTo>
                    <a:pt x="8736203" y="6323076"/>
                  </a:moveTo>
                  <a:lnTo>
                    <a:pt x="172847" y="6323076"/>
                  </a:lnTo>
                  <a:lnTo>
                    <a:pt x="172847" y="363347"/>
                  </a:lnTo>
                  <a:lnTo>
                    <a:pt x="8736203" y="363347"/>
                  </a:lnTo>
                  <a:lnTo>
                    <a:pt x="8736203" y="6323076"/>
                  </a:lnTo>
                  <a:close/>
                  <a:moveTo>
                    <a:pt x="191897" y="6304026"/>
                  </a:moveTo>
                  <a:lnTo>
                    <a:pt x="8717153" y="6304026"/>
                  </a:lnTo>
                  <a:lnTo>
                    <a:pt x="8717153" y="382397"/>
                  </a:lnTo>
                  <a:lnTo>
                    <a:pt x="191897" y="382397"/>
                  </a:lnTo>
                  <a:lnTo>
                    <a:pt x="191897" y="6304026"/>
                  </a:lnTo>
                  <a:close/>
                </a:path>
              </a:pathLst>
            </a:custGeom>
            <a:solidFill>
              <a:srgbClr val="283A61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0" y="8920425"/>
            <a:ext cx="9144000" cy="1366575"/>
            <a:chOff x="0" y="0"/>
            <a:chExt cx="2408296" cy="35992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408296" cy="359921"/>
            </a:xfrm>
            <a:custGeom>
              <a:avLst/>
              <a:gdLst/>
              <a:ahLst/>
              <a:cxnLst/>
              <a:rect r="r" b="b" t="t" l="l"/>
              <a:pathLst>
                <a:path h="359921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359921"/>
                  </a:lnTo>
                  <a:lnTo>
                    <a:pt x="0" y="359921"/>
                  </a:lnTo>
                  <a:close/>
                </a:path>
              </a:pathLst>
            </a:custGeom>
            <a:solidFill>
              <a:srgbClr val="FFBC65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2408296" cy="3884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8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027470" y="6824797"/>
            <a:ext cx="7731144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EF8"/>
                </a:solidFill>
                <a:latin typeface="Garet"/>
                <a:ea typeface="Garet"/>
                <a:cs typeface="Garet"/>
                <a:sym typeface="Garet"/>
              </a:rPr>
              <a:t>2) Estado del arte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14887" y="2190492"/>
            <a:ext cx="8786416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5000" spc="-100">
                <a:solidFill>
                  <a:srgbClr val="283A61"/>
                </a:solidFill>
                <a:latin typeface="Tarif Bold"/>
                <a:ea typeface="Tarif Bold"/>
                <a:cs typeface="Tarif Bold"/>
                <a:sym typeface="Tarif Bold"/>
              </a:rPr>
              <a:t>D</a:t>
            </a:r>
            <a:r>
              <a:rPr lang="en-US" b="true" sz="5000" spc="-100">
                <a:solidFill>
                  <a:srgbClr val="283A61"/>
                </a:solidFill>
                <a:latin typeface="Tarif Bold"/>
                <a:ea typeface="Tarif Bold"/>
                <a:cs typeface="Tarif Bold"/>
                <a:sym typeface="Tarif Bold"/>
              </a:rPr>
              <a:t>esarrollo</a:t>
            </a:r>
          </a:p>
        </p:txBody>
      </p:sp>
    </p:spTree>
  </p:cSld>
  <p:clrMapOvr>
    <a:masterClrMapping/>
  </p:clrMapOvr>
  <p:transition spd="fast">
    <p:cover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40190" y="542185"/>
            <a:ext cx="9824379" cy="1506327"/>
            <a:chOff x="0" y="0"/>
            <a:chExt cx="3520836" cy="5398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20835" cy="539833"/>
            </a:xfrm>
            <a:custGeom>
              <a:avLst/>
              <a:gdLst/>
              <a:ahLst/>
              <a:cxnLst/>
              <a:rect r="r" b="b" t="t" l="l"/>
              <a:pathLst>
                <a:path h="539833" w="3520835">
                  <a:moveTo>
                    <a:pt x="0" y="0"/>
                  </a:moveTo>
                  <a:lnTo>
                    <a:pt x="3520835" y="0"/>
                  </a:lnTo>
                  <a:lnTo>
                    <a:pt x="3520835" y="539833"/>
                  </a:lnTo>
                  <a:lnTo>
                    <a:pt x="0" y="539833"/>
                  </a:lnTo>
                  <a:close/>
                </a:path>
              </a:pathLst>
            </a:custGeom>
            <a:solidFill>
              <a:srgbClr val="FFBC65"/>
            </a:solidFill>
            <a:ln w="47625" cap="sq">
              <a:solidFill>
                <a:srgbClr val="283A6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520836" cy="5588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-252298"/>
            <a:ext cx="9978373" cy="10822455"/>
            <a:chOff x="0" y="0"/>
            <a:chExt cx="3576024" cy="387852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76024" cy="3878523"/>
            </a:xfrm>
            <a:custGeom>
              <a:avLst/>
              <a:gdLst/>
              <a:ahLst/>
              <a:cxnLst/>
              <a:rect r="r" b="b" t="t" l="l"/>
              <a:pathLst>
                <a:path h="3878523" w="3576024">
                  <a:moveTo>
                    <a:pt x="0" y="0"/>
                  </a:moveTo>
                  <a:lnTo>
                    <a:pt x="3576024" y="0"/>
                  </a:lnTo>
                  <a:lnTo>
                    <a:pt x="3576024" y="3878523"/>
                  </a:lnTo>
                  <a:lnTo>
                    <a:pt x="0" y="3878523"/>
                  </a:lnTo>
                  <a:close/>
                </a:path>
              </a:pathLst>
            </a:custGeom>
            <a:solidFill>
              <a:srgbClr val="7198D4"/>
            </a:solidFill>
            <a:ln w="47625" cap="sq">
              <a:solidFill>
                <a:srgbClr val="283A61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3576024" cy="3897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149926" y="-2035979"/>
            <a:ext cx="12171649" cy="8168981"/>
          </a:xfrm>
          <a:custGeom>
            <a:avLst/>
            <a:gdLst/>
            <a:ahLst/>
            <a:cxnLst/>
            <a:rect r="r" b="b" t="t" l="l"/>
            <a:pathLst>
              <a:path h="8168981" w="12171649">
                <a:moveTo>
                  <a:pt x="0" y="0"/>
                </a:moveTo>
                <a:lnTo>
                  <a:pt x="12171649" y="0"/>
                </a:lnTo>
                <a:lnTo>
                  <a:pt x="12171649" y="8168982"/>
                </a:lnTo>
                <a:lnTo>
                  <a:pt x="0" y="81689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398" t="-61168" r="-4769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144000" y="4447488"/>
            <a:ext cx="9978373" cy="6823768"/>
            <a:chOff x="0" y="0"/>
            <a:chExt cx="2628049" cy="179720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28049" cy="1797206"/>
            </a:xfrm>
            <a:custGeom>
              <a:avLst/>
              <a:gdLst/>
              <a:ahLst/>
              <a:cxnLst/>
              <a:rect r="r" b="b" t="t" l="l"/>
              <a:pathLst>
                <a:path h="1797206" w="2628049">
                  <a:moveTo>
                    <a:pt x="0" y="0"/>
                  </a:moveTo>
                  <a:lnTo>
                    <a:pt x="2628049" y="0"/>
                  </a:lnTo>
                  <a:lnTo>
                    <a:pt x="2628049" y="1797206"/>
                  </a:lnTo>
                  <a:lnTo>
                    <a:pt x="0" y="1797206"/>
                  </a:lnTo>
                  <a:close/>
                </a:path>
              </a:pathLst>
            </a:custGeom>
            <a:solidFill>
              <a:srgbClr val="283A61"/>
            </a:solidFill>
            <a:ln w="47625" cap="sq">
              <a:solidFill>
                <a:srgbClr val="283A61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2628049" cy="18257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8"/>
                </a:lnSpc>
              </a:pPr>
            </a:p>
          </p:txBody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0027470" y="1028700"/>
            <a:ext cx="7382986" cy="5541081"/>
            <a:chOff x="0" y="0"/>
            <a:chExt cx="8909050" cy="668642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9525" y="9525"/>
              <a:ext cx="8890000" cy="6667373"/>
            </a:xfrm>
            <a:custGeom>
              <a:avLst/>
              <a:gdLst/>
              <a:ahLst/>
              <a:cxnLst/>
              <a:rect r="r" b="b" t="t" l="l"/>
              <a:pathLst>
                <a:path h="6667373" w="8890000">
                  <a:moveTo>
                    <a:pt x="0" y="0"/>
                  </a:moveTo>
                  <a:lnTo>
                    <a:pt x="8890000" y="0"/>
                  </a:lnTo>
                  <a:lnTo>
                    <a:pt x="8890000" y="6667373"/>
                  </a:lnTo>
                  <a:lnTo>
                    <a:pt x="0" y="6667373"/>
                  </a:lnTo>
                  <a:close/>
                </a:path>
              </a:pathLst>
            </a:custGeom>
            <a:solidFill>
              <a:srgbClr val="283A61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82372" y="372872"/>
              <a:ext cx="8544306" cy="5940679"/>
            </a:xfrm>
            <a:custGeom>
              <a:avLst/>
              <a:gdLst/>
              <a:ahLst/>
              <a:cxnLst/>
              <a:rect r="r" b="b" t="t" l="l"/>
              <a:pathLst>
                <a:path h="5940679" w="8544306">
                  <a:moveTo>
                    <a:pt x="0" y="0"/>
                  </a:moveTo>
                  <a:lnTo>
                    <a:pt x="8544306" y="0"/>
                  </a:lnTo>
                  <a:lnTo>
                    <a:pt x="8544306" y="5940679"/>
                  </a:lnTo>
                  <a:lnTo>
                    <a:pt x="0" y="5940679"/>
                  </a:lnTo>
                  <a:close/>
                </a:path>
              </a:pathLst>
            </a:custGeom>
            <a:blipFill>
              <a:blip r:embed="rId4"/>
              <a:stretch>
                <a:fillRect l="-22668" t="0" r="-2178" b="-19633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909050" cy="6686423"/>
            </a:xfrm>
            <a:custGeom>
              <a:avLst/>
              <a:gdLst/>
              <a:ahLst/>
              <a:cxnLst/>
              <a:rect r="r" b="b" t="t" l="l"/>
              <a:pathLst>
                <a:path h="6686423" w="8909050">
                  <a:moveTo>
                    <a:pt x="8909050" y="6686423"/>
                  </a:moveTo>
                  <a:lnTo>
                    <a:pt x="0" y="6686423"/>
                  </a:lnTo>
                  <a:lnTo>
                    <a:pt x="0" y="0"/>
                  </a:lnTo>
                  <a:lnTo>
                    <a:pt x="8909050" y="0"/>
                  </a:lnTo>
                  <a:lnTo>
                    <a:pt x="8909050" y="6686423"/>
                  </a:lnTo>
                  <a:close/>
                  <a:moveTo>
                    <a:pt x="19050" y="6667373"/>
                  </a:moveTo>
                  <a:lnTo>
                    <a:pt x="8890000" y="6667373"/>
                  </a:lnTo>
                  <a:lnTo>
                    <a:pt x="8890000" y="19050"/>
                  </a:lnTo>
                  <a:lnTo>
                    <a:pt x="19050" y="19050"/>
                  </a:lnTo>
                  <a:lnTo>
                    <a:pt x="19050" y="6667373"/>
                  </a:lnTo>
                  <a:close/>
                  <a:moveTo>
                    <a:pt x="8736203" y="6323076"/>
                  </a:moveTo>
                  <a:lnTo>
                    <a:pt x="172847" y="6323076"/>
                  </a:lnTo>
                  <a:lnTo>
                    <a:pt x="172847" y="363347"/>
                  </a:lnTo>
                  <a:lnTo>
                    <a:pt x="8736203" y="363347"/>
                  </a:lnTo>
                  <a:lnTo>
                    <a:pt x="8736203" y="6323076"/>
                  </a:lnTo>
                  <a:close/>
                  <a:moveTo>
                    <a:pt x="191897" y="6304026"/>
                  </a:moveTo>
                  <a:lnTo>
                    <a:pt x="8717153" y="6304026"/>
                  </a:lnTo>
                  <a:lnTo>
                    <a:pt x="8717153" y="382397"/>
                  </a:lnTo>
                  <a:lnTo>
                    <a:pt x="191897" y="382397"/>
                  </a:lnTo>
                  <a:lnTo>
                    <a:pt x="191897" y="6304026"/>
                  </a:lnTo>
                  <a:close/>
                </a:path>
              </a:pathLst>
            </a:custGeom>
            <a:solidFill>
              <a:srgbClr val="283A61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0" y="8920425"/>
            <a:ext cx="9144000" cy="1366575"/>
            <a:chOff x="0" y="0"/>
            <a:chExt cx="2408296" cy="35992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408296" cy="359921"/>
            </a:xfrm>
            <a:custGeom>
              <a:avLst/>
              <a:gdLst/>
              <a:ahLst/>
              <a:cxnLst/>
              <a:rect r="r" b="b" t="t" l="l"/>
              <a:pathLst>
                <a:path h="359921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359921"/>
                  </a:lnTo>
                  <a:lnTo>
                    <a:pt x="0" y="359921"/>
                  </a:lnTo>
                  <a:close/>
                </a:path>
              </a:pathLst>
            </a:custGeom>
            <a:solidFill>
              <a:srgbClr val="FFBC6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2408296" cy="3884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8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883202" y="2276475"/>
            <a:ext cx="7377597" cy="534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3.1 Arqu</a:t>
            </a: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itectura de datos</a:t>
            </a:r>
          </a:p>
          <a:p>
            <a:pPr algn="ctr">
              <a:lnSpc>
                <a:spcPts val="3000"/>
              </a:lnSpc>
            </a:pPr>
          </a:p>
          <a:p>
            <a:pPr algn="ctr" marL="539754" indent="-269877" lvl="1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Ingesta: Satélite , estaci</a:t>
            </a: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ones oficiales, sensores LCS (PM2.5), meteorología (reanalisis/estaciones), movilidad (aforos, geodatos viales).</a:t>
            </a:r>
          </a:p>
          <a:p>
            <a:pPr algn="ctr" marL="539754" indent="-269877" lvl="1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Procesamiento: ETL</a:t>
            </a: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en lotes + micro‑lotes; normalización, imputación, feature engineering (AOD, humedad, viento, LULC, altitud, hora/día, feriados), tiling geoespacial.</a:t>
            </a:r>
          </a:p>
          <a:p>
            <a:pPr algn="ctr" marL="539754" indent="-269877" lvl="1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</a:t>
            </a: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lmacenamiento: lago de datos (parquet) + cubos espaciotemporales.</a:t>
            </a:r>
          </a:p>
          <a:p>
            <a:pPr algn="ctr">
              <a:lnSpc>
                <a:spcPts val="300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0027470" y="6824797"/>
            <a:ext cx="7731144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EF8"/>
                </a:solidFill>
                <a:latin typeface="Garet"/>
                <a:ea typeface="Garet"/>
                <a:cs typeface="Garet"/>
                <a:sym typeface="Garet"/>
              </a:rPr>
              <a:t>3) Propuesta técnica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8792" y="895299"/>
            <a:ext cx="8786416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5000" spc="-100">
                <a:solidFill>
                  <a:srgbClr val="283A61"/>
                </a:solidFill>
                <a:latin typeface="Tarif Bold"/>
                <a:ea typeface="Tarif Bold"/>
                <a:cs typeface="Tarif Bold"/>
                <a:sym typeface="Tarif Bold"/>
              </a:rPr>
              <a:t>D</a:t>
            </a:r>
            <a:r>
              <a:rPr lang="en-US" b="true" sz="5000" spc="-100">
                <a:solidFill>
                  <a:srgbClr val="283A61"/>
                </a:solidFill>
                <a:latin typeface="Tarif Bold"/>
                <a:ea typeface="Tarif Bold"/>
                <a:cs typeface="Tarif Bold"/>
                <a:sym typeface="Tarif Bold"/>
              </a:rPr>
              <a:t>esarrollo</a:t>
            </a:r>
          </a:p>
        </p:txBody>
      </p:sp>
    </p:spTree>
  </p:cSld>
  <p:clrMapOvr>
    <a:masterClrMapping/>
  </p:clrMapOvr>
  <p:transition spd="fast">
    <p:cover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DAGybSZRbfA</dc:identifier>
  <dcterms:modified xsi:type="dcterms:W3CDTF">2011-08-01T06:04:30Z</dcterms:modified>
  <cp:revision>1</cp:revision>
  <dc:title>IA y el ambiente</dc:title>
</cp:coreProperties>
</file>